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82" r:id="rId2"/>
    <p:sldId id="270" r:id="rId3"/>
    <p:sldId id="308" r:id="rId4"/>
    <p:sldId id="278" r:id="rId5"/>
    <p:sldId id="310" r:id="rId6"/>
    <p:sldId id="311" r:id="rId7"/>
    <p:sldId id="312" r:id="rId8"/>
    <p:sldId id="313" r:id="rId9"/>
    <p:sldId id="315" r:id="rId10"/>
    <p:sldId id="280" r:id="rId11"/>
    <p:sldId id="268" r:id="rId12"/>
    <p:sldId id="285" r:id="rId13"/>
    <p:sldId id="305" r:id="rId14"/>
    <p:sldId id="306" r:id="rId15"/>
    <p:sldId id="316" r:id="rId16"/>
    <p:sldId id="317" r:id="rId17"/>
    <p:sldId id="318" r:id="rId18"/>
    <p:sldId id="319" r:id="rId19"/>
    <p:sldId id="301" r:id="rId20"/>
    <p:sldId id="309" r:id="rId21"/>
    <p:sldId id="261" r:id="rId22"/>
    <p:sldId id="286" r:id="rId23"/>
    <p:sldId id="288" r:id="rId24"/>
    <p:sldId id="269" r:id="rId25"/>
    <p:sldId id="273" r:id="rId26"/>
    <p:sldId id="274" r:id="rId27"/>
    <p:sldId id="289" r:id="rId28"/>
    <p:sldId id="260" r:id="rId29"/>
    <p:sldId id="290" r:id="rId30"/>
    <p:sldId id="291" r:id="rId31"/>
    <p:sldId id="292" r:id="rId32"/>
    <p:sldId id="304" r:id="rId33"/>
    <p:sldId id="293" r:id="rId34"/>
    <p:sldId id="294" r:id="rId35"/>
    <p:sldId id="295" r:id="rId36"/>
    <p:sldId id="275" r:id="rId37"/>
    <p:sldId id="2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8" d="100"/>
          <a:sy n="78" d="100"/>
        </p:scale>
        <p:origin x="850" y="62"/>
      </p:cViewPr>
      <p:guideLst>
        <p:guide orient="horz" pos="218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4DB4D-FF22-4E5B-AF21-D2DB554E5F3C}" type="datetimeFigureOut">
              <a:rPr lang="en-US" smtClean="0"/>
              <a:t>6/8/2023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705F4-8DF6-49D4-B409-99F4CCA28D74}" type="slidenum">
              <a:rPr lang="en-US" smtClean="0"/>
              <a:t>‹#›</a:t>
            </a:fld>
            <a:endParaRPr lang="en-US"/>
          </a:p>
        </p:txBody>
      </p:sp>
    </p:spTree>
    <p:extLst>
      <p:ext uri="{BB962C8B-B14F-4D97-AF65-F5344CB8AC3E}">
        <p14:creationId xmlns:p14="http://schemas.microsoft.com/office/powerpoint/2010/main" val="1417709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EBC79B8-3DAB-40F6-8CEF-27C7839DA46F}" type="slidenum">
              <a:rPr lang="en-US" altLang="en-US" smtClean="0"/>
              <a:pPr/>
              <a:t>21</a:t>
            </a:fld>
            <a:endParaRPr lang="en-US" altLang="en-US"/>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892592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139FC62-7BBD-40ED-9490-4E5978517C1A}" type="slidenum">
              <a:rPr lang="en-US" altLang="en-US" smtClean="0"/>
              <a:pPr/>
              <a:t>24</a:t>
            </a:fld>
            <a:endParaRPr lang="en-US" alt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r>
              <a:rPr lang="en-US" altLang="en-US"/>
              <a:t>So that is what Libra is essentially about.. </a:t>
            </a:r>
          </a:p>
          <a:p>
            <a:endParaRPr lang="en-US" altLang="en-US"/>
          </a:p>
          <a:p>
            <a:r>
              <a:rPr lang="en-US" altLang="en-US"/>
              <a:t>To give you a more practical idea of how these design principles are implemented, lets discuss several modules..</a:t>
            </a:r>
          </a:p>
        </p:txBody>
      </p:sp>
    </p:spTree>
    <p:extLst>
      <p:ext uri="{BB962C8B-B14F-4D97-AF65-F5344CB8AC3E}">
        <p14:creationId xmlns:p14="http://schemas.microsoft.com/office/powerpoint/2010/main" val="1687426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B551D3B-DC9D-461A-BA7B-0ABC057AFFA9}"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788554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551D3B-DC9D-461A-BA7B-0ABC057AFFA9}"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335752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551D3B-DC9D-461A-BA7B-0ABC057AFFA9}"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99614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551D3B-DC9D-461A-BA7B-0ABC057AFFA9}"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451010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551D3B-DC9D-461A-BA7B-0ABC057AFFA9}"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4195875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551D3B-DC9D-461A-BA7B-0ABC057AFFA9}" type="datetimeFigureOut">
              <a:rPr lang="en-US" smtClean="0"/>
              <a:t>6/8/2023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3746953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551D3B-DC9D-461A-BA7B-0ABC057AFFA9}" type="datetimeFigureOut">
              <a:rPr lang="en-US" smtClean="0"/>
              <a:t>6/8/2023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3210054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551D3B-DC9D-461A-BA7B-0ABC057AFFA9}" type="datetimeFigureOut">
              <a:rPr lang="en-US" smtClean="0"/>
              <a:t>6/8/2023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2004683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551D3B-DC9D-461A-BA7B-0ABC057AFFA9}" type="datetimeFigureOut">
              <a:rPr lang="en-US" smtClean="0"/>
              <a:t>6/8/2023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240537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551D3B-DC9D-461A-BA7B-0ABC057AFFA9}" type="datetimeFigureOut">
              <a:rPr lang="en-US" smtClean="0"/>
              <a:t>6/8/2023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429115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551D3B-DC9D-461A-BA7B-0ABC057AFFA9}" type="datetimeFigureOut">
              <a:rPr lang="en-US" smtClean="0"/>
              <a:t>6/8/2023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3801143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551D3B-DC9D-461A-BA7B-0ABC057AFFA9}" type="datetimeFigureOut">
              <a:rPr lang="en-US" smtClean="0"/>
              <a:t>6/8/2023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E6BBC-6800-4A8B-8759-CEA4BB75C7EE}" type="slidenum">
              <a:rPr lang="en-US" smtClean="0"/>
              <a:t>‹#›</a:t>
            </a:fld>
            <a:endParaRPr lang="en-US"/>
          </a:p>
        </p:txBody>
      </p:sp>
    </p:spTree>
    <p:extLst>
      <p:ext uri="{BB962C8B-B14F-4D97-AF65-F5344CB8AC3E}">
        <p14:creationId xmlns:p14="http://schemas.microsoft.com/office/powerpoint/2010/main" val="4221400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compchem-cybertraining.github.io/Cyber_Training_Workshop_2022/" TargetMode="External"/><Relationship Id="rId3" Type="http://schemas.openxmlformats.org/officeDocument/2006/relationships/hyperlink" Target="https://quantum-dynamics-hub.github.io/" TargetMode="External"/><Relationship Id="rId7" Type="http://schemas.openxmlformats.org/officeDocument/2006/relationships/hyperlink" Target="https://compchem-cybertraining.github.io/Cyber_Training_Workshop_2021/"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compchem-cybertraining.github.io/Libra_Winter_School_2022/" TargetMode="External"/><Relationship Id="rId5" Type="http://schemas.openxmlformats.org/officeDocument/2006/relationships/hyperlink" Target="https://github.com/compchem-cybertraining" TargetMode="External"/><Relationship Id="rId10" Type="http://schemas.openxmlformats.org/officeDocument/2006/relationships/image" Target="../media/image27.png"/><Relationship Id="rId4" Type="http://schemas.openxmlformats.org/officeDocument/2006/relationships/hyperlink" Target="https://github.com/Quantum-Dynamics-Hub" TargetMode="External"/><Relationship Id="rId9" Type="http://schemas.openxmlformats.org/officeDocument/2006/relationships/hyperlink" Target="https://compchem-cybertraining.github.io/Cyber_Training_Workshop_202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compchem-cybertraining.github.io/Cyber_Training_Workshop_2022/_episodes/15-projects" TargetMode="External"/><Relationship Id="rId3" Type="http://schemas.openxmlformats.org/officeDocument/2006/relationships/image" Target="../media/image29.png"/><Relationship Id="rId7" Type="http://schemas.openxmlformats.org/officeDocument/2006/relationships/hyperlink" Target="https://github.com/compchem-cybertraining/Cyber_Training_Workshop_2022/tree/gh-pages/course_work"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compchem-cybertraining.github.io/Cyber_Training_Workshop_2023/CODE_OF_CONDUCT.html" TargetMode="External"/><Relationship Id="rId5" Type="http://schemas.openxmlformats.org/officeDocument/2006/relationships/hyperlink" Target="https://github.com/compchem-cybertraining/Cyber_Training_Workshop_2021/tree/gh-pages/course_work" TargetMode="External"/><Relationship Id="rId4" Type="http://schemas.openxmlformats.org/officeDocument/2006/relationships/hyperlink" Target="https://compchem-cybertraining.github.io/Cyber_Training_Workshop_2021/_episodes/13-project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ondemand.ccr.buffalo.edu/" TargetMode="Externa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31.png"/><Relationship Id="rId4" Type="http://schemas.openxmlformats.org/officeDocument/2006/relationships/hyperlink" Target="https://docs.ccr.buffalo.edu/en/latest/portals/id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ompchem-cybertraining.github.io/Cyber_Training_Workshop_2023/_episodes/01-introduction" TargetMode="External"/><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1.gif"/><Relationship Id="rId12" Type="http://schemas.openxmlformats.org/officeDocument/2006/relationships/image" Target="../media/image45.gif"/><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gif"/><Relationship Id="rId9" Type="http://schemas.openxmlformats.org/officeDocument/2006/relationships/image" Target="../media/image42.tiff"/></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tsiangsun/FGR" TargetMode="External"/><Relationship Id="rId2" Type="http://schemas.openxmlformats.org/officeDocument/2006/relationships/hyperlink" Target="https://github.com/amber-jain-group-iitb/heom_amber" TargetMode="Externa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s://github.com/AnanthGroup/SC-IVR-Code-Package"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3" Type="http://schemas.openxmlformats.org/officeDocument/2006/relationships/image" Target="../media/image63.emf"/><Relationship Id="rId7" Type="http://schemas.openxmlformats.org/officeDocument/2006/relationships/image" Target="../media/image67.png"/><Relationship Id="rId12" Type="http://schemas.openxmlformats.org/officeDocument/2006/relationships/image" Target="../media/image71.tiff"/><Relationship Id="rId17" Type="http://schemas.openxmlformats.org/officeDocument/2006/relationships/image" Target="../media/image75.png"/><Relationship Id="rId2" Type="http://schemas.openxmlformats.org/officeDocument/2006/relationships/image" Target="../media/image62.jpg"/><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6.jpeg"/><Relationship Id="rId11" Type="http://schemas.openxmlformats.org/officeDocument/2006/relationships/image" Target="../media/image70.jpeg"/><Relationship Id="rId5" Type="http://schemas.openxmlformats.org/officeDocument/2006/relationships/image" Target="../media/image65.jpeg"/><Relationship Id="rId15" Type="http://schemas.openxmlformats.org/officeDocument/2006/relationships/image" Target="../media/image73.png"/><Relationship Id="rId10" Type="http://schemas.openxmlformats.org/officeDocument/2006/relationships/image" Target="../media/image45.gif"/><Relationship Id="rId4" Type="http://schemas.openxmlformats.org/officeDocument/2006/relationships/image" Target="../media/image64.png"/><Relationship Id="rId9" Type="http://schemas.openxmlformats.org/officeDocument/2006/relationships/image" Target="../media/image69.emf"/><Relationship Id="rId1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370.png"/><Relationship Id="rId18" Type="http://schemas.openxmlformats.org/officeDocument/2006/relationships/image" Target="../media/image420.png"/><Relationship Id="rId3" Type="http://schemas.openxmlformats.org/officeDocument/2006/relationships/image" Target="../media/image270.png"/><Relationship Id="rId21" Type="http://schemas.openxmlformats.org/officeDocument/2006/relationships/image" Target="../media/image1.jpeg"/><Relationship Id="rId7" Type="http://schemas.openxmlformats.org/officeDocument/2006/relationships/image" Target="../media/image310.png"/><Relationship Id="rId12" Type="http://schemas.openxmlformats.org/officeDocument/2006/relationships/image" Target="../media/image84.png"/><Relationship Id="rId2" Type="http://schemas.openxmlformats.org/officeDocument/2006/relationships/image" Target="../media/image79.png"/><Relationship Id="rId16" Type="http://schemas.openxmlformats.org/officeDocument/2006/relationships/image" Target="../media/image85.png"/><Relationship Id="rId20" Type="http://schemas.openxmlformats.org/officeDocument/2006/relationships/image" Target="../media/image440.pn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350.png"/><Relationship Id="rId5" Type="http://schemas.openxmlformats.org/officeDocument/2006/relationships/image" Target="../media/image290.png"/><Relationship Id="rId15" Type="http://schemas.openxmlformats.org/officeDocument/2006/relationships/image" Target="../media/image620.png"/><Relationship Id="rId10" Type="http://schemas.openxmlformats.org/officeDocument/2006/relationships/image" Target="../media/image83.png"/><Relationship Id="rId19"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330.png"/><Relationship Id="rId14" Type="http://schemas.openxmlformats.org/officeDocument/2006/relationships/image" Target="../media/image610.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hyperlink" Target="https://github.com/amber-jain-group-iitb/heom_ambe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compchem-cybertraining.github.io/Cyber_Training_Workshop_2023"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ubccr.freshdesk.com/support/home" TargetMode="External"/><Relationship Id="rId4" Type="http://schemas.openxmlformats.org/officeDocument/2006/relationships/hyperlink" Target="https://join.slack.com/t/quantumdynamicshub/shared_invite/zt-mjbhjssx-GGhsbYHxeBMvhmumK_j7LA"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compchem-cybertraining/Tutorials_DFTB_plus" TargetMode="External"/><Relationship Id="rId3" Type="http://schemas.openxmlformats.org/officeDocument/2006/relationships/image" Target="../media/image9.png"/><Relationship Id="rId7" Type="http://schemas.openxmlformats.org/officeDocument/2006/relationships/hyperlink" Target="https://github.com/compchem-cybertraining/Tutorials_Libra"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github.com/Quantum-Dynamics-Hub/libra-code" TargetMode="External"/><Relationship Id="rId11" Type="http://schemas.openxmlformats.org/officeDocument/2006/relationships/image" Target="../media/image13.jpeg"/><Relationship Id="rId5" Type="http://schemas.openxmlformats.org/officeDocument/2006/relationships/image" Target="../media/image11.jpeg"/><Relationship Id="rId10" Type="http://schemas.openxmlformats.org/officeDocument/2006/relationships/image" Target="../media/image12.jpeg"/><Relationship Id="rId4" Type="http://schemas.openxmlformats.org/officeDocument/2006/relationships/image" Target="../media/image10.emf"/><Relationship Id="rId9" Type="http://schemas.openxmlformats.org/officeDocument/2006/relationships/hyperlink" Target="https://github.com/compchem-cybertraining/Tutorials_CP2K"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4.png"/><Relationship Id="rId7"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github.com/compchem-cybertraining/Tutorials_Quantics" TargetMode="External"/><Relationship Id="rId5" Type="http://schemas.openxmlformats.org/officeDocument/2006/relationships/hyperlink" Target="http://www2.chem.ucl.ac.uk/quantics/"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ompchem-cybertraining/Tutorials_GAMESS" TargetMode="External"/><Relationship Id="rId7" Type="http://schemas.openxmlformats.org/officeDocument/2006/relationships/hyperlink" Target="https://www.msg.chem.iastate.edu/gamess/"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s://github.com/compchem-cybertraining/Tutorials_NWChem" TargetMode="External"/><Relationship Id="rId7"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hyperlink" Target="https://www.nwchem-sw.or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ompchem-cybertraining/Tutorials_NWChem"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614362" y="1675720"/>
            <a:ext cx="1096327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pt-BR" sz="4000" i="1" dirty="0">
                <a:solidFill>
                  <a:srgbClr val="FF0000"/>
                </a:solidFill>
              </a:rPr>
              <a:t>Excited States</a:t>
            </a:r>
            <a:r>
              <a:rPr lang="pt-BR" sz="4000" i="1" dirty="0"/>
              <a:t> and </a:t>
            </a:r>
            <a:r>
              <a:rPr lang="pt-BR" sz="4000" i="1" dirty="0">
                <a:solidFill>
                  <a:srgbClr val="008000"/>
                </a:solidFill>
              </a:rPr>
              <a:t>Nonadiabatic Dynamics</a:t>
            </a:r>
          </a:p>
          <a:p>
            <a:pPr algn="ctr">
              <a:buNone/>
            </a:pPr>
            <a:r>
              <a:rPr lang="pt-BR" sz="4000" i="1" dirty="0">
                <a:solidFill>
                  <a:srgbClr val="0000FF"/>
                </a:solidFill>
              </a:rPr>
              <a:t>CyberTraining </a:t>
            </a:r>
            <a:r>
              <a:rPr lang="pt-BR" sz="4000" i="1" dirty="0"/>
              <a:t>School/Workshop 2023</a:t>
            </a:r>
          </a:p>
        </p:txBody>
      </p:sp>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4768825" y="3577468"/>
            <a:ext cx="2176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u="sng" dirty="0">
                <a:latin typeface="Times New Roman" panose="02020603050405020304" pitchFamily="18" charset="0"/>
              </a:rPr>
              <a:t>Alexey Akimov</a:t>
            </a:r>
          </a:p>
        </p:txBody>
      </p:sp>
      <p:sp>
        <p:nvSpPr>
          <p:cNvPr id="7" name="TextBox 6"/>
          <p:cNvSpPr txBox="1"/>
          <p:nvPr/>
        </p:nvSpPr>
        <p:spPr>
          <a:xfrm>
            <a:off x="4169300" y="4563158"/>
            <a:ext cx="3541226" cy="461665"/>
          </a:xfrm>
          <a:prstGeom prst="rect">
            <a:avLst/>
          </a:prstGeom>
          <a:noFill/>
        </p:spPr>
        <p:txBody>
          <a:bodyPr wrap="none" rtlCol="0">
            <a:spAutoFit/>
          </a:bodyPr>
          <a:lstStyle/>
          <a:p>
            <a:r>
              <a:rPr lang="en-US" sz="2400" dirty="0"/>
              <a:t>University at Buffalo, SUNY</a:t>
            </a:r>
          </a:p>
        </p:txBody>
      </p:sp>
      <p:sp>
        <p:nvSpPr>
          <p:cNvPr id="8" name="TextBox 7"/>
          <p:cNvSpPr txBox="1"/>
          <p:nvPr/>
        </p:nvSpPr>
        <p:spPr>
          <a:xfrm>
            <a:off x="5154667" y="6174913"/>
            <a:ext cx="1622560" cy="400110"/>
          </a:xfrm>
          <a:prstGeom prst="rect">
            <a:avLst/>
          </a:prstGeom>
          <a:noFill/>
        </p:spPr>
        <p:txBody>
          <a:bodyPr wrap="none" rtlCol="0">
            <a:spAutoFit/>
          </a:bodyPr>
          <a:lstStyle/>
          <a:p>
            <a:r>
              <a:rPr lang="en-US" sz="2000" dirty="0"/>
              <a:t>June 11, 2023</a:t>
            </a:r>
          </a:p>
        </p:txBody>
      </p:sp>
    </p:spTree>
    <p:extLst>
      <p:ext uri="{BB962C8B-B14F-4D97-AF65-F5344CB8AC3E}">
        <p14:creationId xmlns:p14="http://schemas.microsoft.com/office/powerpoint/2010/main" val="3054071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83788" y="2589081"/>
            <a:ext cx="7024423"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Name, position, affiliation, research group</a:t>
            </a:r>
          </a:p>
          <a:p>
            <a:pPr marL="285750" indent="-285750">
              <a:buFont typeface="Arial" panose="020B0604020202020204" pitchFamily="34" charset="0"/>
              <a:buChar char="•"/>
            </a:pPr>
            <a:r>
              <a:rPr lang="en-US" sz="2800" dirty="0"/>
              <a:t>Research interests and expertise</a:t>
            </a:r>
          </a:p>
          <a:p>
            <a:pPr marL="285750" indent="-285750">
              <a:buFont typeface="Arial" panose="020B0604020202020204" pitchFamily="34" charset="0"/>
              <a:buChar char="•"/>
            </a:pPr>
            <a:r>
              <a:rPr lang="en-US" sz="2800" dirty="0"/>
              <a:t>Anything else you would like to share with us</a:t>
            </a:r>
          </a:p>
        </p:txBody>
      </p:sp>
      <p:pic>
        <p:nvPicPr>
          <p:cNvPr id="6"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434B34F-613F-55C5-B53D-026B34AE37EA}"/>
              </a:ext>
            </a:extLst>
          </p:cNvPr>
          <p:cNvSpPr txBox="1"/>
          <p:nvPr/>
        </p:nvSpPr>
        <p:spPr>
          <a:xfrm>
            <a:off x="1231692" y="268943"/>
            <a:ext cx="8979108" cy="523220"/>
          </a:xfrm>
          <a:prstGeom prst="rect">
            <a:avLst/>
          </a:prstGeom>
          <a:noFill/>
        </p:spPr>
        <p:txBody>
          <a:bodyPr wrap="square" rtlCol="0">
            <a:spAutoFit/>
          </a:bodyPr>
          <a:lstStyle/>
          <a:p>
            <a:pPr algn="ctr"/>
            <a:r>
              <a:rPr lang="en-US" sz="2800" b="1" dirty="0">
                <a:solidFill>
                  <a:srgbClr val="0070C0"/>
                </a:solidFill>
              </a:rPr>
              <a:t>Please Introduce Yourself</a:t>
            </a:r>
          </a:p>
        </p:txBody>
      </p:sp>
    </p:spTree>
    <p:extLst>
      <p:ext uri="{BB962C8B-B14F-4D97-AF65-F5344CB8AC3E}">
        <p14:creationId xmlns:p14="http://schemas.microsoft.com/office/powerpoint/2010/main" val="2440307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178035" y="1884536"/>
            <a:ext cx="5827901" cy="707886"/>
          </a:xfrm>
          <a:prstGeom prst="rect">
            <a:avLst/>
          </a:prstGeom>
          <a:solidFill>
            <a:schemeClr val="bg1"/>
          </a:solidFill>
        </p:spPr>
        <p:txBody>
          <a:bodyPr wrap="square">
            <a:spAutoFit/>
          </a:bodyPr>
          <a:lstStyle/>
          <a:p>
            <a:r>
              <a:rPr lang="en-US" sz="2000" dirty="0">
                <a:solidFill>
                  <a:srgbClr val="0000FF"/>
                </a:solidFill>
                <a:cs typeface="Arial" panose="020B0604020202020204" pitchFamily="34" charset="0"/>
              </a:rPr>
              <a:t>Quantum Dynamics Hub: </a:t>
            </a:r>
            <a:r>
              <a:rPr lang="en-US" sz="2000" dirty="0">
                <a:hlinkClick r:id="rId3"/>
              </a:rPr>
              <a:t>https://quantum-dynamics-hub.github.io/</a:t>
            </a:r>
            <a:r>
              <a:rPr lang="en-US" sz="2000" dirty="0"/>
              <a:t> </a:t>
            </a:r>
          </a:p>
        </p:txBody>
      </p:sp>
      <p:sp>
        <p:nvSpPr>
          <p:cNvPr id="2" name="Rectangle 1"/>
          <p:cNvSpPr/>
          <p:nvPr/>
        </p:nvSpPr>
        <p:spPr>
          <a:xfrm>
            <a:off x="1908010" y="794913"/>
            <a:ext cx="8159670" cy="954107"/>
          </a:xfrm>
          <a:prstGeom prst="rect">
            <a:avLst/>
          </a:prstGeom>
        </p:spPr>
        <p:txBody>
          <a:bodyPr wrap="none">
            <a:spAutoFit/>
          </a:bodyPr>
          <a:lstStyle/>
          <a:p>
            <a:r>
              <a:rPr lang="en-US" sz="2800" dirty="0">
                <a:cs typeface="Arial" panose="020B0604020202020204" pitchFamily="34" charset="0"/>
              </a:rPr>
              <a:t>Codes: </a:t>
            </a:r>
            <a:r>
              <a:rPr lang="en-US" sz="2800" dirty="0">
                <a:cs typeface="Arial" panose="020B0604020202020204" pitchFamily="34" charset="0"/>
                <a:hlinkClick r:id="rId4"/>
              </a:rPr>
              <a:t>https://github.com/Quantum-Dynamics-Hub</a:t>
            </a:r>
            <a:r>
              <a:rPr lang="en-US" sz="2800" dirty="0">
                <a:cs typeface="Arial" panose="020B0604020202020204" pitchFamily="34" charset="0"/>
              </a:rPr>
              <a:t>  </a:t>
            </a:r>
          </a:p>
          <a:p>
            <a:r>
              <a:rPr lang="en-US" sz="2800" dirty="0">
                <a:cs typeface="Arial" panose="020B0604020202020204" pitchFamily="34" charset="0"/>
              </a:rPr>
              <a:t>Training: </a:t>
            </a:r>
            <a:r>
              <a:rPr lang="en-US" sz="2800" dirty="0">
                <a:cs typeface="Arial" panose="020B0604020202020204" pitchFamily="34" charset="0"/>
                <a:hlinkClick r:id="rId5"/>
              </a:rPr>
              <a:t>https://github.com/compchem-cybertraining</a:t>
            </a:r>
            <a:r>
              <a:rPr lang="en-US" sz="2800" dirty="0">
                <a:cs typeface="Arial" panose="020B0604020202020204" pitchFamily="34" charset="0"/>
              </a:rPr>
              <a:t> </a:t>
            </a:r>
          </a:p>
        </p:txBody>
      </p:sp>
      <p:sp>
        <p:nvSpPr>
          <p:cNvPr id="4" name="Rectangle 3"/>
          <p:cNvSpPr/>
          <p:nvPr/>
        </p:nvSpPr>
        <p:spPr>
          <a:xfrm>
            <a:off x="87087" y="3802700"/>
            <a:ext cx="6179736" cy="707886"/>
          </a:xfrm>
          <a:prstGeom prst="rect">
            <a:avLst/>
          </a:prstGeom>
        </p:spPr>
        <p:txBody>
          <a:bodyPr wrap="square">
            <a:spAutoFit/>
          </a:bodyPr>
          <a:lstStyle/>
          <a:p>
            <a:r>
              <a:rPr lang="en-US" sz="2000" b="1" dirty="0"/>
              <a:t>Libra Winter school</a:t>
            </a:r>
            <a:r>
              <a:rPr lang="en-US" sz="2000" dirty="0"/>
              <a:t>: </a:t>
            </a:r>
            <a:r>
              <a:rPr lang="en-US" sz="2000" dirty="0">
                <a:hlinkClick r:id="rId6"/>
              </a:rPr>
              <a:t>https://compchem-cybertraining.github.io/Libra_Winter_School_2022/</a:t>
            </a:r>
            <a:r>
              <a:rPr lang="en-US" sz="2000" dirty="0"/>
              <a:t> </a:t>
            </a:r>
          </a:p>
        </p:txBody>
      </p:sp>
      <p:sp>
        <p:nvSpPr>
          <p:cNvPr id="5" name="Rectangle 4"/>
          <p:cNvSpPr/>
          <p:nvPr/>
        </p:nvSpPr>
        <p:spPr>
          <a:xfrm>
            <a:off x="90435" y="2806193"/>
            <a:ext cx="6179736" cy="707886"/>
          </a:xfrm>
          <a:prstGeom prst="rect">
            <a:avLst/>
          </a:prstGeom>
        </p:spPr>
        <p:txBody>
          <a:bodyPr wrap="square">
            <a:spAutoFit/>
          </a:bodyPr>
          <a:lstStyle/>
          <a:p>
            <a:r>
              <a:rPr lang="en-US" sz="2000" b="1" dirty="0"/>
              <a:t>Summer 2021 workshop</a:t>
            </a:r>
            <a:r>
              <a:rPr lang="en-US" sz="2000" dirty="0"/>
              <a:t>: </a:t>
            </a:r>
            <a:r>
              <a:rPr lang="en-US" sz="2000" dirty="0">
                <a:hlinkClick r:id="rId7"/>
              </a:rPr>
              <a:t>https://compchem-cybertraining.github.io/Cyber_Training_Workshop_2021/</a:t>
            </a:r>
            <a:r>
              <a:rPr lang="en-US" sz="2000" dirty="0"/>
              <a:t> </a:t>
            </a:r>
          </a:p>
        </p:txBody>
      </p:sp>
      <p:sp>
        <p:nvSpPr>
          <p:cNvPr id="14" name="Rectangle 13">
            <a:extLst>
              <a:ext uri="{FF2B5EF4-FFF2-40B4-BE49-F238E27FC236}">
                <a16:creationId xmlns:a16="http://schemas.microsoft.com/office/drawing/2014/main" id="{0BA8A0DE-9015-8FF7-5183-B4EFFBCAF585}"/>
              </a:ext>
            </a:extLst>
          </p:cNvPr>
          <p:cNvSpPr/>
          <p:nvPr/>
        </p:nvSpPr>
        <p:spPr>
          <a:xfrm>
            <a:off x="87087" y="4858012"/>
            <a:ext cx="6313713" cy="707886"/>
          </a:xfrm>
          <a:prstGeom prst="rect">
            <a:avLst/>
          </a:prstGeom>
        </p:spPr>
        <p:txBody>
          <a:bodyPr wrap="square">
            <a:spAutoFit/>
          </a:bodyPr>
          <a:lstStyle/>
          <a:p>
            <a:r>
              <a:rPr lang="en-US" sz="2000" b="1" dirty="0"/>
              <a:t>Summer 2022 workshop</a:t>
            </a:r>
            <a:r>
              <a:rPr lang="en-US" sz="2000" dirty="0"/>
              <a:t>: </a:t>
            </a:r>
            <a:r>
              <a:rPr lang="en-US" sz="2000" dirty="0">
                <a:hlinkClick r:id="rId8"/>
              </a:rPr>
              <a:t>https://compchem-cybertraining.github.io/Cyber_Training_Workshop_2022/</a:t>
            </a:r>
            <a:r>
              <a:rPr lang="en-US" sz="2000" dirty="0"/>
              <a:t>  </a:t>
            </a:r>
          </a:p>
        </p:txBody>
      </p:sp>
      <p:sp>
        <p:nvSpPr>
          <p:cNvPr id="8" name="Rectangle 7">
            <a:extLst>
              <a:ext uri="{FF2B5EF4-FFF2-40B4-BE49-F238E27FC236}">
                <a16:creationId xmlns:a16="http://schemas.microsoft.com/office/drawing/2014/main" id="{2E010744-8F0C-8782-2866-4BFC81C518D1}"/>
              </a:ext>
            </a:extLst>
          </p:cNvPr>
          <p:cNvSpPr/>
          <p:nvPr/>
        </p:nvSpPr>
        <p:spPr>
          <a:xfrm>
            <a:off x="264236" y="6222961"/>
            <a:ext cx="11663527" cy="400110"/>
          </a:xfrm>
          <a:prstGeom prst="rect">
            <a:avLst/>
          </a:prstGeom>
        </p:spPr>
        <p:txBody>
          <a:bodyPr wrap="square">
            <a:spAutoFit/>
          </a:bodyPr>
          <a:lstStyle/>
          <a:p>
            <a:r>
              <a:rPr lang="en-US" sz="2000" b="1" dirty="0"/>
              <a:t>Summer 2023 (This!) workshop</a:t>
            </a:r>
            <a:r>
              <a:rPr lang="en-US" sz="2000" dirty="0"/>
              <a:t>: </a:t>
            </a:r>
            <a:r>
              <a:rPr lang="en-US" sz="2000" dirty="0">
                <a:hlinkClick r:id="rId9"/>
              </a:rPr>
              <a:t>https://compchem-cybertraining.github.io/Cyber_Training_Workshop_2023/</a:t>
            </a:r>
            <a:r>
              <a:rPr lang="en-US" sz="2000" dirty="0"/>
              <a:t>    </a:t>
            </a:r>
          </a:p>
        </p:txBody>
      </p:sp>
      <p:pic>
        <p:nvPicPr>
          <p:cNvPr id="11" name="Picture 10">
            <a:extLst>
              <a:ext uri="{FF2B5EF4-FFF2-40B4-BE49-F238E27FC236}">
                <a16:creationId xmlns:a16="http://schemas.microsoft.com/office/drawing/2014/main" id="{BFB019DD-76D4-0DE6-3A19-BDF3A410B03E}"/>
              </a:ext>
            </a:extLst>
          </p:cNvPr>
          <p:cNvPicPr>
            <a:picLocks noChangeAspect="1"/>
          </p:cNvPicPr>
          <p:nvPr/>
        </p:nvPicPr>
        <p:blipFill>
          <a:blip r:embed="rId10"/>
          <a:stretch>
            <a:fillRect/>
          </a:stretch>
        </p:blipFill>
        <p:spPr>
          <a:xfrm>
            <a:off x="6186065" y="1884536"/>
            <a:ext cx="5933338" cy="3893266"/>
          </a:xfrm>
          <a:prstGeom prst="rect">
            <a:avLst/>
          </a:prstGeom>
        </p:spPr>
      </p:pic>
      <p:sp>
        <p:nvSpPr>
          <p:cNvPr id="12" name="TextBox 11">
            <a:extLst>
              <a:ext uri="{FF2B5EF4-FFF2-40B4-BE49-F238E27FC236}">
                <a16:creationId xmlns:a16="http://schemas.microsoft.com/office/drawing/2014/main" id="{DD009EC5-AFC9-F1E7-CA0A-38B861682174}"/>
              </a:ext>
            </a:extLst>
          </p:cNvPr>
          <p:cNvSpPr txBox="1"/>
          <p:nvPr/>
        </p:nvSpPr>
        <p:spPr>
          <a:xfrm>
            <a:off x="1498291" y="127383"/>
            <a:ext cx="8979108" cy="523220"/>
          </a:xfrm>
          <a:prstGeom prst="rect">
            <a:avLst/>
          </a:prstGeom>
          <a:noFill/>
        </p:spPr>
        <p:txBody>
          <a:bodyPr wrap="square" rtlCol="0">
            <a:spAutoFit/>
          </a:bodyPr>
          <a:lstStyle/>
          <a:p>
            <a:pPr algn="ctr"/>
            <a:r>
              <a:rPr lang="en-US" sz="2800" b="1" dirty="0">
                <a:solidFill>
                  <a:srgbClr val="0070C0"/>
                </a:solidFill>
              </a:rPr>
              <a:t>More Resources</a:t>
            </a:r>
          </a:p>
        </p:txBody>
      </p:sp>
    </p:spTree>
    <p:extLst>
      <p:ext uri="{BB962C8B-B14F-4D97-AF65-F5344CB8AC3E}">
        <p14:creationId xmlns:p14="http://schemas.microsoft.com/office/powerpoint/2010/main" val="13347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63901" y="1090884"/>
            <a:ext cx="10559845" cy="2862322"/>
          </a:xfrm>
          <a:prstGeom prst="rect">
            <a:avLst/>
          </a:prstGeom>
          <a:noFill/>
        </p:spPr>
        <p:txBody>
          <a:bodyPr wrap="square" rtlCol="0">
            <a:spAutoFit/>
          </a:bodyPr>
          <a:lstStyle/>
          <a:p>
            <a:r>
              <a:rPr lang="en-US" sz="2000" b="1" dirty="0"/>
              <a:t>Daily</a:t>
            </a:r>
          </a:p>
          <a:p>
            <a:pPr marL="285750" indent="-285750">
              <a:buFont typeface="Arial" panose="020B0604020202020204" pitchFamily="34" charset="0"/>
              <a:buChar char="•"/>
            </a:pPr>
            <a:r>
              <a:rPr lang="en-US" sz="2000" dirty="0"/>
              <a:t>Breakfast = hotel </a:t>
            </a:r>
          </a:p>
          <a:p>
            <a:pPr marL="285750" indent="-285750">
              <a:buFont typeface="Arial" panose="020B0604020202020204" pitchFamily="34" charset="0"/>
              <a:buChar char="•"/>
            </a:pPr>
            <a:r>
              <a:rPr lang="en-US" sz="2000" dirty="0"/>
              <a:t>9:00 am – 12:00 pm: Morning session  (Recording)</a:t>
            </a:r>
          </a:p>
          <a:p>
            <a:pPr marL="285750" indent="-285750">
              <a:buFont typeface="Arial" panose="020B0604020202020204" pitchFamily="34" charset="0"/>
              <a:buChar char="•"/>
            </a:pPr>
            <a:r>
              <a:rPr lang="en-US" sz="2000" dirty="0"/>
              <a:t>12:00 – 1:30 pm Working lunch/rest – on your own at “Commons”, rest, discuss, collaborate</a:t>
            </a:r>
          </a:p>
          <a:p>
            <a:pPr marL="285750" indent="-285750">
              <a:buFont typeface="Arial" panose="020B0604020202020204" pitchFamily="34" charset="0"/>
              <a:buChar char="•"/>
            </a:pPr>
            <a:r>
              <a:rPr lang="en-US" sz="2000" dirty="0"/>
              <a:t>1:30 pm – 5:00 pm: Afternoon session (Recording)</a:t>
            </a:r>
          </a:p>
          <a:p>
            <a:pPr marL="285750" indent="-285750">
              <a:buFont typeface="Arial" panose="020B0604020202020204" pitchFamily="34" charset="0"/>
              <a:buChar char="•"/>
            </a:pPr>
            <a:r>
              <a:rPr lang="en-US" sz="2000" dirty="0"/>
              <a:t>After 5:00 pm: collaborations/on your own, dinner on your own</a:t>
            </a:r>
          </a:p>
          <a:p>
            <a:pPr marL="285750" indent="-285750">
              <a:buFont typeface="Arial" panose="020B0604020202020204" pitchFamily="34" charset="0"/>
              <a:buChar char="•"/>
            </a:pPr>
            <a:endParaRPr lang="en-US" sz="2000" dirty="0"/>
          </a:p>
          <a:p>
            <a:r>
              <a:rPr lang="en-US" sz="2000" b="1" dirty="0"/>
              <a:t>Location</a:t>
            </a:r>
          </a:p>
          <a:p>
            <a:pPr marL="285750" indent="-285750">
              <a:buFont typeface="Arial" panose="020B0604020202020204" pitchFamily="34" charset="0"/>
              <a:buChar char="•"/>
            </a:pPr>
            <a:r>
              <a:rPr lang="en-US" sz="2000" dirty="0"/>
              <a:t>Classes are @:  June 12 – 22 Clemens 120 </a:t>
            </a:r>
          </a:p>
        </p:txBody>
      </p:sp>
      <p:sp>
        <p:nvSpPr>
          <p:cNvPr id="3" name="TextBox 2">
            <a:extLst>
              <a:ext uri="{FF2B5EF4-FFF2-40B4-BE49-F238E27FC236}">
                <a16:creationId xmlns:a16="http://schemas.microsoft.com/office/drawing/2014/main" id="{111F0233-4820-D212-04B5-06C0530E5389}"/>
              </a:ext>
            </a:extLst>
          </p:cNvPr>
          <p:cNvSpPr txBox="1"/>
          <p:nvPr/>
        </p:nvSpPr>
        <p:spPr>
          <a:xfrm>
            <a:off x="218065" y="4415266"/>
            <a:ext cx="3973286" cy="2031325"/>
          </a:xfrm>
          <a:prstGeom prst="rect">
            <a:avLst/>
          </a:prstGeom>
          <a:noFill/>
        </p:spPr>
        <p:txBody>
          <a:bodyPr wrap="square">
            <a:spAutoFit/>
          </a:bodyPr>
          <a:lstStyle/>
          <a:p>
            <a:r>
              <a:rPr lang="en-US" dirty="0"/>
              <a:t>Campus Map: https://emergency.buffalo.edu/content/dam/www/parking/North%20Campus%20Parking%20Map%2011x17.pdfhttps://emergency.buffalo.edu/content/dam/www/parking/North%20Campus%20Parking%20Map%2011x17.pdf</a:t>
            </a:r>
          </a:p>
        </p:txBody>
      </p:sp>
      <p:pic>
        <p:nvPicPr>
          <p:cNvPr id="8" name="Picture 7">
            <a:extLst>
              <a:ext uri="{FF2B5EF4-FFF2-40B4-BE49-F238E27FC236}">
                <a16:creationId xmlns:a16="http://schemas.microsoft.com/office/drawing/2014/main" id="{801626F8-A82A-98C3-8151-851926499DD9}"/>
              </a:ext>
            </a:extLst>
          </p:cNvPr>
          <p:cNvPicPr>
            <a:picLocks noChangeAspect="1"/>
          </p:cNvPicPr>
          <p:nvPr/>
        </p:nvPicPr>
        <p:blipFill>
          <a:blip r:embed="rId3"/>
          <a:stretch>
            <a:fillRect/>
          </a:stretch>
        </p:blipFill>
        <p:spPr>
          <a:xfrm>
            <a:off x="4943790" y="3140493"/>
            <a:ext cx="6775938" cy="3175535"/>
          </a:xfrm>
          <a:prstGeom prst="rect">
            <a:avLst/>
          </a:prstGeom>
        </p:spPr>
      </p:pic>
      <p:sp>
        <p:nvSpPr>
          <p:cNvPr id="9" name="TextBox 8">
            <a:extLst>
              <a:ext uri="{FF2B5EF4-FFF2-40B4-BE49-F238E27FC236}">
                <a16:creationId xmlns:a16="http://schemas.microsoft.com/office/drawing/2014/main" id="{539D2E4D-D37B-9AEE-1D32-279ACFB3B31A}"/>
              </a:ext>
            </a:extLst>
          </p:cNvPr>
          <p:cNvSpPr txBox="1"/>
          <p:nvPr/>
        </p:nvSpPr>
        <p:spPr>
          <a:xfrm>
            <a:off x="4943790" y="5246262"/>
            <a:ext cx="1254959" cy="369332"/>
          </a:xfrm>
          <a:prstGeom prst="rect">
            <a:avLst/>
          </a:prstGeom>
          <a:noFill/>
        </p:spPr>
        <p:txBody>
          <a:bodyPr wrap="none" rtlCol="0">
            <a:spAutoFit/>
          </a:bodyPr>
          <a:lstStyle/>
          <a:p>
            <a:r>
              <a:rPr lang="en-US" dirty="0">
                <a:highlight>
                  <a:srgbClr val="FFFF00"/>
                </a:highlight>
              </a:rPr>
              <a:t>Your Hotels</a:t>
            </a:r>
          </a:p>
        </p:txBody>
      </p:sp>
      <p:sp>
        <p:nvSpPr>
          <p:cNvPr id="10" name="TextBox 9">
            <a:extLst>
              <a:ext uri="{FF2B5EF4-FFF2-40B4-BE49-F238E27FC236}">
                <a16:creationId xmlns:a16="http://schemas.microsoft.com/office/drawing/2014/main" id="{A81678C2-401F-F1BF-C3F2-762B7614EABA}"/>
              </a:ext>
            </a:extLst>
          </p:cNvPr>
          <p:cNvSpPr txBox="1"/>
          <p:nvPr/>
        </p:nvSpPr>
        <p:spPr>
          <a:xfrm>
            <a:off x="8763839" y="3244334"/>
            <a:ext cx="745717" cy="369332"/>
          </a:xfrm>
          <a:prstGeom prst="rect">
            <a:avLst/>
          </a:prstGeom>
          <a:noFill/>
        </p:spPr>
        <p:txBody>
          <a:bodyPr wrap="none" rtlCol="0">
            <a:spAutoFit/>
          </a:bodyPr>
          <a:lstStyle/>
          <a:p>
            <a:r>
              <a:rPr lang="en-US" dirty="0">
                <a:solidFill>
                  <a:schemeClr val="bg1"/>
                </a:solidFill>
                <a:highlight>
                  <a:srgbClr val="800080"/>
                </a:highlight>
              </a:rPr>
              <a:t>Lunch</a:t>
            </a:r>
          </a:p>
        </p:txBody>
      </p:sp>
      <p:sp>
        <p:nvSpPr>
          <p:cNvPr id="11" name="TextBox 10">
            <a:extLst>
              <a:ext uri="{FF2B5EF4-FFF2-40B4-BE49-F238E27FC236}">
                <a16:creationId xmlns:a16="http://schemas.microsoft.com/office/drawing/2014/main" id="{19772C31-D20C-84F9-5310-84D59B8B4341}"/>
              </a:ext>
            </a:extLst>
          </p:cNvPr>
          <p:cNvSpPr txBox="1"/>
          <p:nvPr/>
        </p:nvSpPr>
        <p:spPr>
          <a:xfrm>
            <a:off x="9065289" y="4620175"/>
            <a:ext cx="856325" cy="369332"/>
          </a:xfrm>
          <a:prstGeom prst="rect">
            <a:avLst/>
          </a:prstGeom>
          <a:noFill/>
        </p:spPr>
        <p:txBody>
          <a:bodyPr wrap="none" rtlCol="0">
            <a:spAutoFit/>
          </a:bodyPr>
          <a:lstStyle/>
          <a:p>
            <a:r>
              <a:rPr lang="en-US" dirty="0">
                <a:solidFill>
                  <a:schemeClr val="bg1"/>
                </a:solidFill>
                <a:highlight>
                  <a:srgbClr val="FF0000"/>
                </a:highlight>
              </a:rPr>
              <a:t>Classes</a:t>
            </a:r>
          </a:p>
        </p:txBody>
      </p:sp>
      <p:sp>
        <p:nvSpPr>
          <p:cNvPr id="12" name="TextBox 11">
            <a:extLst>
              <a:ext uri="{FF2B5EF4-FFF2-40B4-BE49-F238E27FC236}">
                <a16:creationId xmlns:a16="http://schemas.microsoft.com/office/drawing/2014/main" id="{CE2D1A66-FCC2-7D78-B758-5BDD420DA824}"/>
              </a:ext>
            </a:extLst>
          </p:cNvPr>
          <p:cNvSpPr txBox="1"/>
          <p:nvPr/>
        </p:nvSpPr>
        <p:spPr>
          <a:xfrm>
            <a:off x="3164907" y="105604"/>
            <a:ext cx="5166852" cy="523220"/>
          </a:xfrm>
          <a:prstGeom prst="rect">
            <a:avLst/>
          </a:prstGeom>
          <a:noFill/>
        </p:spPr>
        <p:txBody>
          <a:bodyPr wrap="square" rtlCol="0">
            <a:spAutoFit/>
          </a:bodyPr>
          <a:lstStyle/>
          <a:p>
            <a:pPr algn="ctr"/>
            <a:r>
              <a:rPr lang="en-US" sz="2800" b="1" dirty="0">
                <a:solidFill>
                  <a:srgbClr val="0070C0"/>
                </a:solidFill>
              </a:rPr>
              <a:t>Daily Schedule</a:t>
            </a:r>
          </a:p>
        </p:txBody>
      </p:sp>
    </p:spTree>
    <p:extLst>
      <p:ext uri="{BB962C8B-B14F-4D97-AF65-F5344CB8AC3E}">
        <p14:creationId xmlns:p14="http://schemas.microsoft.com/office/powerpoint/2010/main" val="3293868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8116DE-B0C7-5690-4027-088FF6F32B4B}"/>
              </a:ext>
            </a:extLst>
          </p:cNvPr>
          <p:cNvSpPr>
            <a:spLocks noGrp="1"/>
          </p:cNvSpPr>
          <p:nvPr>
            <p:ph idx="1"/>
          </p:nvPr>
        </p:nvSpPr>
        <p:spPr>
          <a:xfrm>
            <a:off x="452284" y="1304516"/>
            <a:ext cx="10886768" cy="5233936"/>
          </a:xfrm>
        </p:spPr>
        <p:txBody>
          <a:bodyPr>
            <a:noAutofit/>
          </a:bodyPr>
          <a:lstStyle/>
          <a:p>
            <a:pPr marL="285750" indent="-285750">
              <a:spcBef>
                <a:spcPts val="0"/>
              </a:spcBef>
            </a:pPr>
            <a:r>
              <a:rPr lang="en-US" sz="2000" dirty="0"/>
              <a:t>We cover your hotel stay (except for the local folks). Stipends also cover the rest of expenses, please keep your receipts just in case. Let me know your flight expenses via the Google form provided on Slack channel.</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Travel for the US participants to a reasonable amount, partially the international participants (as the funds allow), except for local/UB-affiliated folks.</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Paperwork: </a:t>
            </a:r>
            <a:r>
              <a:rPr lang="en-US" sz="2000" b="0" i="0" dirty="0">
                <a:solidFill>
                  <a:srgbClr val="1D1C1D"/>
                </a:solidFill>
                <a:effectLst/>
              </a:rPr>
              <a:t>All trainees will need to fill in the </a:t>
            </a:r>
            <a:r>
              <a:rPr lang="en-US" sz="2000" b="0" i="0" dirty="0">
                <a:solidFill>
                  <a:srgbClr val="FF0000"/>
                </a:solidFill>
                <a:effectLst/>
              </a:rPr>
              <a:t>RF Participation Stipend</a:t>
            </a:r>
            <a:r>
              <a:rPr lang="en-US" sz="2000" b="0" i="0" dirty="0">
                <a:solidFill>
                  <a:srgbClr val="1D1C1D"/>
                </a:solidFill>
                <a:effectLst/>
              </a:rPr>
              <a:t> form and one of the other two forms: </a:t>
            </a:r>
            <a:r>
              <a:rPr lang="en-US" sz="2000" b="0" i="0" dirty="0">
                <a:solidFill>
                  <a:srgbClr val="0000FF"/>
                </a:solidFill>
                <a:effectLst/>
              </a:rPr>
              <a:t>W-9 - for the US residents</a:t>
            </a:r>
            <a:r>
              <a:rPr lang="en-US" sz="2000" b="0" i="0" dirty="0">
                <a:solidFill>
                  <a:srgbClr val="1D1C1D"/>
                </a:solidFill>
                <a:effectLst/>
              </a:rPr>
              <a:t> and </a:t>
            </a:r>
            <a:r>
              <a:rPr lang="en-US" sz="2000" b="0" i="0" dirty="0">
                <a:solidFill>
                  <a:srgbClr val="008000"/>
                </a:solidFill>
                <a:effectLst/>
              </a:rPr>
              <a:t>W-8BEN for the non-residents. </a:t>
            </a:r>
            <a:r>
              <a:rPr lang="en-US" sz="2000" dirty="0"/>
              <a:t>The forms are distributed to you </a:t>
            </a:r>
            <a:r>
              <a:rPr lang="en-US" sz="2000" b="1" dirty="0"/>
              <a:t>via Slack</a:t>
            </a:r>
            <a:r>
              <a:rPr lang="en-US" sz="2000" dirty="0"/>
              <a:t> – please </a:t>
            </a:r>
            <a:r>
              <a:rPr lang="en-US" sz="2000" b="1" dirty="0" err="1">
                <a:solidFill>
                  <a:srgbClr val="FF0000"/>
                </a:solidFill>
              </a:rPr>
              <a:t>DON’t</a:t>
            </a:r>
            <a:r>
              <a:rPr lang="en-US" sz="2000" b="1" dirty="0">
                <a:solidFill>
                  <a:srgbClr val="FF0000"/>
                </a:solidFill>
              </a:rPr>
              <a:t> sent them back via e-mail</a:t>
            </a:r>
            <a:r>
              <a:rPr lang="en-US" sz="2000" dirty="0"/>
              <a:t> – upload to the form provided or via Slack. </a:t>
            </a:r>
          </a:p>
          <a:p>
            <a:pPr marL="0" indent="0">
              <a:spcBef>
                <a:spcPts val="0"/>
              </a:spcBef>
              <a:buNone/>
            </a:pPr>
            <a:endParaRPr lang="en-US" sz="2000" dirty="0"/>
          </a:p>
          <a:p>
            <a:pPr marL="285750" indent="-285750">
              <a:spcBef>
                <a:spcPts val="0"/>
              </a:spcBef>
              <a:buFont typeface="Arial" panose="020B0604020202020204" pitchFamily="34" charset="0"/>
              <a:buChar char="•"/>
            </a:pPr>
            <a:r>
              <a:rPr lang="en-US" sz="2000" dirty="0"/>
              <a:t>A lot of paperwork later – likely it’ll be just me handling most of the stuff</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Prizes: $300 (1 first prize), $200 (3 second prizes), $100 (5 first prizes) – the project competition. Online and in-person participants are eligible. UB-affiliated participants are eligible too. </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Reimbursement/honoraria to the instructors – a separate paperwork. Will send you instructions via the Instructors Channel on Slack. </a:t>
            </a:r>
          </a:p>
        </p:txBody>
      </p:sp>
      <p:pic>
        <p:nvPicPr>
          <p:cNvPr id="5" name="Picture 7" descr="Image result for ub logo">
            <a:extLst>
              <a:ext uri="{FF2B5EF4-FFF2-40B4-BE49-F238E27FC236}">
                <a16:creationId xmlns:a16="http://schemas.microsoft.com/office/drawing/2014/main" id="{6B76DC89-75AE-9245-77BB-0ECB8586C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431FB4-B7CE-8BB0-5E10-E873C65AE149}"/>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Logistic</a:t>
            </a:r>
          </a:p>
        </p:txBody>
      </p:sp>
    </p:spTree>
    <p:extLst>
      <p:ext uri="{BB962C8B-B14F-4D97-AF65-F5344CB8AC3E}">
        <p14:creationId xmlns:p14="http://schemas.microsoft.com/office/powerpoint/2010/main" val="2458227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Image result for ub logo">
            <a:extLst>
              <a:ext uri="{FF2B5EF4-FFF2-40B4-BE49-F238E27FC236}">
                <a16:creationId xmlns:a16="http://schemas.microsoft.com/office/drawing/2014/main" id="{470936BA-7813-3303-75AC-EC076F496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0D277DA-5554-C375-3046-B80E2E467473}"/>
              </a:ext>
            </a:extLst>
          </p:cNvPr>
          <p:cNvPicPr>
            <a:picLocks noChangeAspect="1"/>
          </p:cNvPicPr>
          <p:nvPr/>
        </p:nvPicPr>
        <p:blipFill>
          <a:blip r:embed="rId3"/>
          <a:stretch>
            <a:fillRect/>
          </a:stretch>
        </p:blipFill>
        <p:spPr>
          <a:xfrm>
            <a:off x="914400" y="972686"/>
            <a:ext cx="9983654" cy="3029043"/>
          </a:xfrm>
          <a:prstGeom prst="rect">
            <a:avLst/>
          </a:prstGeom>
        </p:spPr>
      </p:pic>
      <p:sp>
        <p:nvSpPr>
          <p:cNvPr id="8" name="Rectangle 7">
            <a:extLst>
              <a:ext uri="{FF2B5EF4-FFF2-40B4-BE49-F238E27FC236}">
                <a16:creationId xmlns:a16="http://schemas.microsoft.com/office/drawing/2014/main" id="{52B4DB27-6DEC-3ECB-BC23-49C2F59F1541}"/>
              </a:ext>
            </a:extLst>
          </p:cNvPr>
          <p:cNvSpPr/>
          <p:nvPr/>
        </p:nvSpPr>
        <p:spPr>
          <a:xfrm>
            <a:off x="6341806" y="3588774"/>
            <a:ext cx="3868994"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0D9188E-0800-A73B-90DF-E9643FBB7D88}"/>
              </a:ext>
            </a:extLst>
          </p:cNvPr>
          <p:cNvSpPr txBox="1"/>
          <p:nvPr/>
        </p:nvSpPr>
        <p:spPr>
          <a:xfrm>
            <a:off x="3293806" y="3749810"/>
            <a:ext cx="5056769" cy="646331"/>
          </a:xfrm>
          <a:prstGeom prst="rect">
            <a:avLst/>
          </a:prstGeom>
          <a:noFill/>
        </p:spPr>
        <p:txBody>
          <a:bodyPr wrap="none" rtlCol="0">
            <a:spAutoFit/>
          </a:bodyPr>
          <a:lstStyle/>
          <a:p>
            <a:pPr marL="285750" indent="-285750">
              <a:buFont typeface="Arial" panose="020B0604020202020204" pitchFamily="34" charset="0"/>
              <a:buChar char="•"/>
            </a:pPr>
            <a:r>
              <a:rPr lang="en-US" dirty="0"/>
              <a:t>Submit your project via GitHub by June 30</a:t>
            </a:r>
          </a:p>
          <a:p>
            <a:pPr marL="285750" indent="-285750">
              <a:buFont typeface="Arial" panose="020B0604020202020204" pitchFamily="34" charset="0"/>
              <a:buChar char="•"/>
            </a:pPr>
            <a:r>
              <a:rPr lang="en-US" dirty="0"/>
              <a:t>Oral presentation – tentatively July 1-2, via Zoom</a:t>
            </a:r>
          </a:p>
        </p:txBody>
      </p:sp>
      <p:sp>
        <p:nvSpPr>
          <p:cNvPr id="11" name="TextBox 10">
            <a:extLst>
              <a:ext uri="{FF2B5EF4-FFF2-40B4-BE49-F238E27FC236}">
                <a16:creationId xmlns:a16="http://schemas.microsoft.com/office/drawing/2014/main" id="{84D5DD66-9182-3E74-54CA-B25F2F256C0F}"/>
              </a:ext>
            </a:extLst>
          </p:cNvPr>
          <p:cNvSpPr txBox="1"/>
          <p:nvPr/>
        </p:nvSpPr>
        <p:spPr>
          <a:xfrm>
            <a:off x="1076633" y="5347188"/>
            <a:ext cx="9901084" cy="369332"/>
          </a:xfrm>
          <a:prstGeom prst="rect">
            <a:avLst/>
          </a:prstGeom>
          <a:noFill/>
        </p:spPr>
        <p:txBody>
          <a:bodyPr wrap="square">
            <a:spAutoFit/>
          </a:bodyPr>
          <a:lstStyle/>
          <a:p>
            <a:r>
              <a:rPr lang="en-US" dirty="0">
                <a:hlinkClick r:id="rId4"/>
              </a:rPr>
              <a:t>https://compchem-cybertraining.github.io/Cyber_Training_Workshop_2021/_episodes/13-projects</a:t>
            </a:r>
            <a:endParaRPr lang="en-US" dirty="0"/>
          </a:p>
        </p:txBody>
      </p:sp>
      <p:sp>
        <p:nvSpPr>
          <p:cNvPr id="12" name="TextBox 11">
            <a:extLst>
              <a:ext uri="{FF2B5EF4-FFF2-40B4-BE49-F238E27FC236}">
                <a16:creationId xmlns:a16="http://schemas.microsoft.com/office/drawing/2014/main" id="{C78E6D7D-B2D9-4FB6-3651-659A3CD9638E}"/>
              </a:ext>
            </a:extLst>
          </p:cNvPr>
          <p:cNvSpPr txBox="1"/>
          <p:nvPr/>
        </p:nvSpPr>
        <p:spPr>
          <a:xfrm>
            <a:off x="4119768" y="4557177"/>
            <a:ext cx="3404843" cy="369332"/>
          </a:xfrm>
          <a:prstGeom prst="rect">
            <a:avLst/>
          </a:prstGeom>
          <a:noFill/>
        </p:spPr>
        <p:txBody>
          <a:bodyPr wrap="none" rtlCol="0">
            <a:spAutoFit/>
          </a:bodyPr>
          <a:lstStyle/>
          <a:p>
            <a:r>
              <a:rPr lang="en-US" dirty="0">
                <a:solidFill>
                  <a:srgbClr val="0000FF"/>
                </a:solidFill>
              </a:rPr>
              <a:t>Check out the past years’ projects:</a:t>
            </a:r>
          </a:p>
        </p:txBody>
      </p:sp>
      <p:sp>
        <p:nvSpPr>
          <p:cNvPr id="14" name="TextBox 13">
            <a:extLst>
              <a:ext uri="{FF2B5EF4-FFF2-40B4-BE49-F238E27FC236}">
                <a16:creationId xmlns:a16="http://schemas.microsoft.com/office/drawing/2014/main" id="{F281A70C-6ED2-EB64-26C4-CEE0C334596E}"/>
              </a:ext>
            </a:extLst>
          </p:cNvPr>
          <p:cNvSpPr txBox="1"/>
          <p:nvPr/>
        </p:nvSpPr>
        <p:spPr>
          <a:xfrm>
            <a:off x="1076633" y="5010632"/>
            <a:ext cx="10530346" cy="369332"/>
          </a:xfrm>
          <a:prstGeom prst="rect">
            <a:avLst/>
          </a:prstGeom>
          <a:noFill/>
        </p:spPr>
        <p:txBody>
          <a:bodyPr wrap="square">
            <a:spAutoFit/>
          </a:bodyPr>
          <a:lstStyle/>
          <a:p>
            <a:r>
              <a:rPr lang="en-US" dirty="0">
                <a:hlinkClick r:id="rId5"/>
              </a:rPr>
              <a:t>https://github.com/compchem-cybertraining/Cyber_Training_Workshop_2021/tree/gh-pages/course_work</a:t>
            </a:r>
            <a:r>
              <a:rPr lang="en-US" dirty="0"/>
              <a:t> </a:t>
            </a:r>
          </a:p>
        </p:txBody>
      </p:sp>
      <p:sp>
        <p:nvSpPr>
          <p:cNvPr id="3" name="TextBox 2">
            <a:extLst>
              <a:ext uri="{FF2B5EF4-FFF2-40B4-BE49-F238E27FC236}">
                <a16:creationId xmlns:a16="http://schemas.microsoft.com/office/drawing/2014/main" id="{D6CD67DF-A41E-CFAB-3534-E096F740A169}"/>
              </a:ext>
            </a:extLst>
          </p:cNvPr>
          <p:cNvSpPr txBox="1"/>
          <p:nvPr/>
        </p:nvSpPr>
        <p:spPr>
          <a:xfrm>
            <a:off x="3293806" y="957891"/>
            <a:ext cx="8308260" cy="646331"/>
          </a:xfrm>
          <a:prstGeom prst="rect">
            <a:avLst/>
          </a:prstGeom>
          <a:noFill/>
        </p:spPr>
        <p:txBody>
          <a:bodyPr wrap="square">
            <a:spAutoFit/>
          </a:bodyPr>
          <a:lstStyle/>
          <a:p>
            <a:r>
              <a:rPr lang="en-US" dirty="0">
                <a:hlinkClick r:id="rId6"/>
              </a:rPr>
              <a:t>https://compchem-cybertraining.github.io/Cyber_Training_Workshop_2023/CODE_OF_CONDUCT.html</a:t>
            </a:r>
            <a:r>
              <a:rPr lang="en-US" dirty="0"/>
              <a:t> </a:t>
            </a:r>
          </a:p>
        </p:txBody>
      </p:sp>
      <p:sp>
        <p:nvSpPr>
          <p:cNvPr id="10" name="TextBox 9">
            <a:extLst>
              <a:ext uri="{FF2B5EF4-FFF2-40B4-BE49-F238E27FC236}">
                <a16:creationId xmlns:a16="http://schemas.microsoft.com/office/drawing/2014/main" id="{ED7DCEC8-CC4C-D2CE-076A-C95B59CB639C}"/>
              </a:ext>
            </a:extLst>
          </p:cNvPr>
          <p:cNvSpPr txBox="1"/>
          <p:nvPr/>
        </p:nvSpPr>
        <p:spPr>
          <a:xfrm>
            <a:off x="1076633" y="6019535"/>
            <a:ext cx="10844981" cy="369332"/>
          </a:xfrm>
          <a:prstGeom prst="rect">
            <a:avLst/>
          </a:prstGeom>
          <a:noFill/>
        </p:spPr>
        <p:txBody>
          <a:bodyPr wrap="square">
            <a:spAutoFit/>
          </a:bodyPr>
          <a:lstStyle/>
          <a:p>
            <a:r>
              <a:rPr lang="en-US" dirty="0">
                <a:hlinkClick r:id="rId7"/>
              </a:rPr>
              <a:t>https://github.com/compchem-cybertraining/Cyber_Training_Workshop_2022/tree/gh-pages/course_work</a:t>
            </a:r>
            <a:r>
              <a:rPr lang="en-US" dirty="0"/>
              <a:t> </a:t>
            </a:r>
          </a:p>
        </p:txBody>
      </p:sp>
      <p:sp>
        <p:nvSpPr>
          <p:cNvPr id="15" name="TextBox 14">
            <a:extLst>
              <a:ext uri="{FF2B5EF4-FFF2-40B4-BE49-F238E27FC236}">
                <a16:creationId xmlns:a16="http://schemas.microsoft.com/office/drawing/2014/main" id="{45108DD8-C16B-2A83-6E9E-3DEC9C73AD6B}"/>
              </a:ext>
            </a:extLst>
          </p:cNvPr>
          <p:cNvSpPr txBox="1"/>
          <p:nvPr/>
        </p:nvSpPr>
        <p:spPr>
          <a:xfrm>
            <a:off x="1076633" y="6342836"/>
            <a:ext cx="10166503" cy="369332"/>
          </a:xfrm>
          <a:prstGeom prst="rect">
            <a:avLst/>
          </a:prstGeom>
          <a:noFill/>
        </p:spPr>
        <p:txBody>
          <a:bodyPr wrap="square">
            <a:spAutoFit/>
          </a:bodyPr>
          <a:lstStyle/>
          <a:p>
            <a:r>
              <a:rPr lang="en-US" dirty="0">
                <a:hlinkClick r:id="rId8"/>
              </a:rPr>
              <a:t>https://compchem-cybertraining.github.io/Cyber_Training_Workshop_2022/_episodes/15-projects</a:t>
            </a:r>
            <a:r>
              <a:rPr lang="ru-RU" dirty="0"/>
              <a:t> </a:t>
            </a:r>
            <a:endParaRPr lang="en-US" dirty="0"/>
          </a:p>
        </p:txBody>
      </p:sp>
      <p:sp>
        <p:nvSpPr>
          <p:cNvPr id="16" name="TextBox 15">
            <a:extLst>
              <a:ext uri="{FF2B5EF4-FFF2-40B4-BE49-F238E27FC236}">
                <a16:creationId xmlns:a16="http://schemas.microsoft.com/office/drawing/2014/main" id="{2BA46ED6-DACE-C5B3-A519-3A9DC0856786}"/>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Course Project</a:t>
            </a:r>
          </a:p>
        </p:txBody>
      </p:sp>
    </p:spTree>
    <p:extLst>
      <p:ext uri="{BB962C8B-B14F-4D97-AF65-F5344CB8AC3E}">
        <p14:creationId xmlns:p14="http://schemas.microsoft.com/office/powerpoint/2010/main" val="760707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989137" y="2202508"/>
            <a:ext cx="81375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pt-BR" sz="4000" i="1" dirty="0">
                <a:solidFill>
                  <a:srgbClr val="0000FF"/>
                </a:solidFill>
              </a:rPr>
              <a:t>Getting Started on </a:t>
            </a:r>
            <a:r>
              <a:rPr lang="pt-BR" sz="4000" i="1" dirty="0"/>
              <a:t>UB CCR</a:t>
            </a:r>
          </a:p>
        </p:txBody>
      </p:sp>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158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10ABE8-EF8F-479C-518D-DCD63A4400C6}"/>
              </a:ext>
            </a:extLst>
          </p:cNvPr>
          <p:cNvSpPr txBox="1"/>
          <p:nvPr/>
        </p:nvSpPr>
        <p:spPr>
          <a:xfrm>
            <a:off x="1530488" y="1440979"/>
            <a:ext cx="10471354" cy="369332"/>
          </a:xfrm>
          <a:prstGeom prst="rect">
            <a:avLst/>
          </a:prstGeom>
          <a:noFill/>
        </p:spPr>
        <p:txBody>
          <a:bodyPr wrap="square">
            <a:spAutoFit/>
          </a:bodyPr>
          <a:lstStyle/>
          <a:p>
            <a:r>
              <a:rPr lang="en-US" dirty="0"/>
              <a:t>https://compchem-cybertraining.github.io/Cyber_Training_Workshop_2023/_episodes/01-introduction</a:t>
            </a:r>
          </a:p>
        </p:txBody>
      </p:sp>
      <p:sp>
        <p:nvSpPr>
          <p:cNvPr id="6" name="TextBox 5">
            <a:extLst>
              <a:ext uri="{FF2B5EF4-FFF2-40B4-BE49-F238E27FC236}">
                <a16:creationId xmlns:a16="http://schemas.microsoft.com/office/drawing/2014/main" id="{C9305FD2-BF7E-8DD7-3EDF-8448FDB278B3}"/>
              </a:ext>
            </a:extLst>
          </p:cNvPr>
          <p:cNvSpPr txBox="1"/>
          <p:nvPr/>
        </p:nvSpPr>
        <p:spPr>
          <a:xfrm>
            <a:off x="250389" y="669352"/>
            <a:ext cx="2451377" cy="400110"/>
          </a:xfrm>
          <a:prstGeom prst="rect">
            <a:avLst/>
          </a:prstGeom>
          <a:noFill/>
        </p:spPr>
        <p:txBody>
          <a:bodyPr wrap="none" rtlCol="0">
            <a:spAutoFit/>
          </a:bodyPr>
          <a:lstStyle/>
          <a:p>
            <a:r>
              <a:rPr lang="en-US" sz="2000" b="1" dirty="0"/>
              <a:t>Before the Workshop</a:t>
            </a:r>
          </a:p>
        </p:txBody>
      </p:sp>
      <p:sp>
        <p:nvSpPr>
          <p:cNvPr id="7" name="TextBox 6">
            <a:extLst>
              <a:ext uri="{FF2B5EF4-FFF2-40B4-BE49-F238E27FC236}">
                <a16:creationId xmlns:a16="http://schemas.microsoft.com/office/drawing/2014/main" id="{17FE9EBC-61FD-0745-C32C-B9DDCA7847D4}"/>
              </a:ext>
            </a:extLst>
          </p:cNvPr>
          <p:cNvSpPr txBox="1"/>
          <p:nvPr/>
        </p:nvSpPr>
        <p:spPr>
          <a:xfrm>
            <a:off x="288031" y="2130853"/>
            <a:ext cx="4152804" cy="400110"/>
          </a:xfrm>
          <a:prstGeom prst="rect">
            <a:avLst/>
          </a:prstGeom>
          <a:noFill/>
        </p:spPr>
        <p:txBody>
          <a:bodyPr wrap="none" rtlCol="0">
            <a:spAutoFit/>
          </a:bodyPr>
          <a:lstStyle/>
          <a:p>
            <a:r>
              <a:rPr lang="en-US" sz="2000" b="1" dirty="0"/>
              <a:t>OnDemand (not Firefox, use Chrome)</a:t>
            </a:r>
          </a:p>
        </p:txBody>
      </p:sp>
      <p:sp>
        <p:nvSpPr>
          <p:cNvPr id="9" name="TextBox 8">
            <a:extLst>
              <a:ext uri="{FF2B5EF4-FFF2-40B4-BE49-F238E27FC236}">
                <a16:creationId xmlns:a16="http://schemas.microsoft.com/office/drawing/2014/main" id="{E25D24B3-4FC8-4BEF-A12F-EE6EB9710795}"/>
              </a:ext>
            </a:extLst>
          </p:cNvPr>
          <p:cNvSpPr txBox="1"/>
          <p:nvPr/>
        </p:nvSpPr>
        <p:spPr>
          <a:xfrm>
            <a:off x="802901" y="3342964"/>
            <a:ext cx="3637934" cy="369332"/>
          </a:xfrm>
          <a:prstGeom prst="rect">
            <a:avLst/>
          </a:prstGeom>
          <a:noFill/>
        </p:spPr>
        <p:txBody>
          <a:bodyPr wrap="square">
            <a:spAutoFit/>
          </a:bodyPr>
          <a:lstStyle/>
          <a:p>
            <a:r>
              <a:rPr lang="en-US" dirty="0">
                <a:hlinkClick r:id="rId2"/>
              </a:rPr>
              <a:t>https://ondemand.ccr.buffalo.edu/</a:t>
            </a:r>
            <a:r>
              <a:rPr lang="en-US" dirty="0"/>
              <a:t> </a:t>
            </a:r>
          </a:p>
        </p:txBody>
      </p:sp>
      <p:pic>
        <p:nvPicPr>
          <p:cNvPr id="11" name="Picture 10" descr="A screenshot of a computer&#10;&#10;Description automatically generated">
            <a:extLst>
              <a:ext uri="{FF2B5EF4-FFF2-40B4-BE49-F238E27FC236}">
                <a16:creationId xmlns:a16="http://schemas.microsoft.com/office/drawing/2014/main" id="{8B7CE1F1-7BC2-80D9-78DC-262C20C294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0027" y="2047195"/>
            <a:ext cx="4271808" cy="2362821"/>
          </a:xfrm>
          <a:prstGeom prst="rect">
            <a:avLst/>
          </a:prstGeom>
        </p:spPr>
      </p:pic>
      <p:sp>
        <p:nvSpPr>
          <p:cNvPr id="12" name="TextBox 11">
            <a:extLst>
              <a:ext uri="{FF2B5EF4-FFF2-40B4-BE49-F238E27FC236}">
                <a16:creationId xmlns:a16="http://schemas.microsoft.com/office/drawing/2014/main" id="{B5A3EB4A-46D0-0863-3447-4F225EDDF59C}"/>
              </a:ext>
            </a:extLst>
          </p:cNvPr>
          <p:cNvSpPr txBox="1"/>
          <p:nvPr/>
        </p:nvSpPr>
        <p:spPr>
          <a:xfrm>
            <a:off x="884798" y="2527481"/>
            <a:ext cx="2992807" cy="646331"/>
          </a:xfrm>
          <a:prstGeom prst="rect">
            <a:avLst/>
          </a:prstGeom>
          <a:noFill/>
        </p:spPr>
        <p:txBody>
          <a:bodyPr wrap="none" rtlCol="0">
            <a:spAutoFit/>
          </a:bodyPr>
          <a:lstStyle/>
          <a:p>
            <a:r>
              <a:rPr lang="en-US" dirty="0"/>
              <a:t>On campus – nothing special; </a:t>
            </a:r>
          </a:p>
          <a:p>
            <a:r>
              <a:rPr lang="en-US" dirty="0"/>
              <a:t>Off-campus – use UB VPN</a:t>
            </a:r>
          </a:p>
        </p:txBody>
      </p:sp>
      <p:sp>
        <p:nvSpPr>
          <p:cNvPr id="13" name="TextBox 12">
            <a:extLst>
              <a:ext uri="{FF2B5EF4-FFF2-40B4-BE49-F238E27FC236}">
                <a16:creationId xmlns:a16="http://schemas.microsoft.com/office/drawing/2014/main" id="{791556AD-02BD-4A9E-1164-FC258FEC1B6C}"/>
              </a:ext>
            </a:extLst>
          </p:cNvPr>
          <p:cNvSpPr txBox="1"/>
          <p:nvPr/>
        </p:nvSpPr>
        <p:spPr>
          <a:xfrm>
            <a:off x="304800" y="4159331"/>
            <a:ext cx="1519070" cy="400110"/>
          </a:xfrm>
          <a:prstGeom prst="rect">
            <a:avLst/>
          </a:prstGeom>
          <a:noFill/>
        </p:spPr>
        <p:txBody>
          <a:bodyPr wrap="none" rtlCol="0">
            <a:spAutoFit/>
          </a:bodyPr>
          <a:lstStyle/>
          <a:p>
            <a:r>
              <a:rPr lang="en-US" sz="2000" b="1" dirty="0" err="1"/>
              <a:t>Moba</a:t>
            </a:r>
            <a:r>
              <a:rPr lang="en-US" sz="2000" b="1" dirty="0"/>
              <a:t> </a:t>
            </a:r>
            <a:r>
              <a:rPr lang="en-US" sz="2000" b="1" dirty="0" err="1"/>
              <a:t>Xterm</a:t>
            </a:r>
            <a:endParaRPr lang="en-US" sz="2000" b="1" dirty="0"/>
          </a:p>
        </p:txBody>
      </p:sp>
      <p:sp>
        <p:nvSpPr>
          <p:cNvPr id="15" name="TextBox 14">
            <a:extLst>
              <a:ext uri="{FF2B5EF4-FFF2-40B4-BE49-F238E27FC236}">
                <a16:creationId xmlns:a16="http://schemas.microsoft.com/office/drawing/2014/main" id="{A8C0F671-11CC-2D71-797C-158C2DD7A1A2}"/>
              </a:ext>
            </a:extLst>
          </p:cNvPr>
          <p:cNvSpPr txBox="1"/>
          <p:nvPr/>
        </p:nvSpPr>
        <p:spPr>
          <a:xfrm>
            <a:off x="1530488" y="964495"/>
            <a:ext cx="9065342" cy="369332"/>
          </a:xfrm>
          <a:prstGeom prst="rect">
            <a:avLst/>
          </a:prstGeom>
          <a:noFill/>
        </p:spPr>
        <p:txBody>
          <a:bodyPr wrap="square">
            <a:spAutoFit/>
          </a:bodyPr>
          <a:lstStyle/>
          <a:p>
            <a:r>
              <a:rPr lang="en-US" dirty="0"/>
              <a:t>https://compchem-cybertraining.github.io/Cyber_Training_Workshop_2023/setup.html</a:t>
            </a:r>
          </a:p>
        </p:txBody>
      </p:sp>
      <p:sp>
        <p:nvSpPr>
          <p:cNvPr id="17" name="TextBox 16">
            <a:extLst>
              <a:ext uri="{FF2B5EF4-FFF2-40B4-BE49-F238E27FC236}">
                <a16:creationId xmlns:a16="http://schemas.microsoft.com/office/drawing/2014/main" id="{38B16EC8-B811-5D6E-8AB5-875C74336595}"/>
              </a:ext>
            </a:extLst>
          </p:cNvPr>
          <p:cNvSpPr txBox="1"/>
          <p:nvPr/>
        </p:nvSpPr>
        <p:spPr>
          <a:xfrm>
            <a:off x="393290" y="6003888"/>
            <a:ext cx="5161935" cy="369332"/>
          </a:xfrm>
          <a:prstGeom prst="rect">
            <a:avLst/>
          </a:prstGeom>
          <a:noFill/>
        </p:spPr>
        <p:txBody>
          <a:bodyPr wrap="square">
            <a:spAutoFit/>
          </a:bodyPr>
          <a:lstStyle/>
          <a:p>
            <a:r>
              <a:rPr lang="en-US" dirty="0">
                <a:hlinkClick r:id="rId4"/>
              </a:rPr>
              <a:t>https://docs.ccr.buffalo.edu/en/latest/portals/idm/</a:t>
            </a:r>
            <a:r>
              <a:rPr lang="en-US" dirty="0"/>
              <a:t> </a:t>
            </a:r>
          </a:p>
        </p:txBody>
      </p:sp>
      <p:pic>
        <p:nvPicPr>
          <p:cNvPr id="19" name="Picture 18">
            <a:extLst>
              <a:ext uri="{FF2B5EF4-FFF2-40B4-BE49-F238E27FC236}">
                <a16:creationId xmlns:a16="http://schemas.microsoft.com/office/drawing/2014/main" id="{D4682AC4-15F3-7E63-B35E-E9B7E0DC8495}"/>
              </a:ext>
            </a:extLst>
          </p:cNvPr>
          <p:cNvPicPr>
            <a:picLocks noChangeAspect="1"/>
          </p:cNvPicPr>
          <p:nvPr/>
        </p:nvPicPr>
        <p:blipFill>
          <a:blip r:embed="rId5"/>
          <a:stretch>
            <a:fillRect/>
          </a:stretch>
        </p:blipFill>
        <p:spPr>
          <a:xfrm>
            <a:off x="6007711" y="4493635"/>
            <a:ext cx="4271808" cy="2352734"/>
          </a:xfrm>
          <a:prstGeom prst="rect">
            <a:avLst/>
          </a:prstGeom>
        </p:spPr>
      </p:pic>
      <p:sp>
        <p:nvSpPr>
          <p:cNvPr id="20" name="TextBox 19">
            <a:extLst>
              <a:ext uri="{FF2B5EF4-FFF2-40B4-BE49-F238E27FC236}">
                <a16:creationId xmlns:a16="http://schemas.microsoft.com/office/drawing/2014/main" id="{AC298FDB-FD1F-39F9-BED9-0EFF90EFA3EB}"/>
              </a:ext>
            </a:extLst>
          </p:cNvPr>
          <p:cNvSpPr txBox="1"/>
          <p:nvPr/>
        </p:nvSpPr>
        <p:spPr>
          <a:xfrm>
            <a:off x="948479" y="4945776"/>
            <a:ext cx="4051558" cy="923330"/>
          </a:xfrm>
          <a:prstGeom prst="rect">
            <a:avLst/>
          </a:prstGeom>
          <a:noFill/>
        </p:spPr>
        <p:txBody>
          <a:bodyPr wrap="none" rtlCol="0">
            <a:spAutoFit/>
          </a:bodyPr>
          <a:lstStyle/>
          <a:p>
            <a:r>
              <a:rPr lang="en-US" dirty="0"/>
              <a:t>Generate the SSH public/private key. </a:t>
            </a:r>
          </a:p>
          <a:p>
            <a:pPr marL="285750" indent="-285750">
              <a:buFont typeface="Arial" panose="020B0604020202020204" pitchFamily="34" charset="0"/>
              <a:buChar char="•"/>
            </a:pPr>
            <a:r>
              <a:rPr lang="en-US" dirty="0"/>
              <a:t>Use </a:t>
            </a:r>
            <a:r>
              <a:rPr lang="en-US" dirty="0" err="1"/>
              <a:t>Moba</a:t>
            </a:r>
            <a:r>
              <a:rPr lang="en-US" dirty="0"/>
              <a:t> Tools -&gt; </a:t>
            </a:r>
            <a:r>
              <a:rPr lang="en-US" dirty="0" err="1"/>
              <a:t>MobaKeyGen</a:t>
            </a:r>
            <a:endParaRPr lang="en-US" dirty="0"/>
          </a:p>
          <a:p>
            <a:pPr marL="285750" indent="-285750">
              <a:buFont typeface="Arial" panose="020B0604020202020204" pitchFamily="34" charset="0"/>
              <a:buChar char="•"/>
            </a:pPr>
            <a:r>
              <a:rPr lang="en-US" dirty="0"/>
              <a:t>Coordinate it with your UB credentials</a:t>
            </a:r>
          </a:p>
        </p:txBody>
      </p:sp>
      <p:sp>
        <p:nvSpPr>
          <p:cNvPr id="21" name="TextBox 20">
            <a:extLst>
              <a:ext uri="{FF2B5EF4-FFF2-40B4-BE49-F238E27FC236}">
                <a16:creationId xmlns:a16="http://schemas.microsoft.com/office/drawing/2014/main" id="{F3A99D62-6D8C-1EA5-168C-61CA65713862}"/>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Accessing UB Computing Resources</a:t>
            </a:r>
          </a:p>
        </p:txBody>
      </p:sp>
      <p:pic>
        <p:nvPicPr>
          <p:cNvPr id="22" name="Picture 7" descr="Image result for ub logo">
            <a:extLst>
              <a:ext uri="{FF2B5EF4-FFF2-40B4-BE49-F238E27FC236}">
                <a16:creationId xmlns:a16="http://schemas.microsoft.com/office/drawing/2014/main" id="{F6D6FA6F-D6C5-1CA1-4959-7A752A9A75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1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104DCA-E387-E39E-9AF8-C249BB81537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Accessing UB Computing Resources</a:t>
            </a:r>
          </a:p>
        </p:txBody>
      </p:sp>
      <p:pic>
        <p:nvPicPr>
          <p:cNvPr id="5" name="Picture 7" descr="Image result for ub logo">
            <a:extLst>
              <a:ext uri="{FF2B5EF4-FFF2-40B4-BE49-F238E27FC236}">
                <a16:creationId xmlns:a16="http://schemas.microsoft.com/office/drawing/2014/main" id="{74F9D31E-B466-C23E-D260-D8E318C3C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DEA8F50-90B6-85F1-3B89-86D9ED22FD3B}"/>
              </a:ext>
            </a:extLst>
          </p:cNvPr>
          <p:cNvSpPr txBox="1"/>
          <p:nvPr/>
        </p:nvSpPr>
        <p:spPr>
          <a:xfrm>
            <a:off x="1970901" y="956687"/>
            <a:ext cx="8829367" cy="2862322"/>
          </a:xfrm>
          <a:prstGeom prst="rect">
            <a:avLst/>
          </a:prstGeom>
          <a:noFill/>
        </p:spPr>
        <p:txBody>
          <a:bodyPr wrap="square" rtlCol="0">
            <a:spAutoFit/>
          </a:bodyPr>
          <a:lstStyle/>
          <a:p>
            <a:r>
              <a:rPr lang="en-US" dirty="0">
                <a:solidFill>
                  <a:schemeClr val="accent5">
                    <a:lumMod val="75000"/>
                  </a:schemeClr>
                </a:solidFill>
              </a:rPr>
              <a:t># .</a:t>
            </a:r>
            <a:r>
              <a:rPr lang="en-US" dirty="0" err="1">
                <a:solidFill>
                  <a:schemeClr val="accent5">
                    <a:lumMod val="75000"/>
                  </a:schemeClr>
                </a:solidFill>
              </a:rPr>
              <a:t>bashrc</a:t>
            </a:r>
            <a:endParaRPr lang="en-US" dirty="0">
              <a:solidFill>
                <a:schemeClr val="accent5">
                  <a:lumMod val="75000"/>
                </a:schemeClr>
              </a:solidFill>
            </a:endParaRPr>
          </a:p>
          <a:p>
            <a:endParaRPr lang="en-US" dirty="0">
              <a:solidFill>
                <a:schemeClr val="accent5">
                  <a:lumMod val="75000"/>
                </a:schemeClr>
              </a:solidFill>
            </a:endParaRPr>
          </a:p>
          <a:p>
            <a:r>
              <a:rPr lang="en-US" dirty="0">
                <a:solidFill>
                  <a:schemeClr val="accent5">
                    <a:lumMod val="75000"/>
                  </a:schemeClr>
                </a:solidFill>
              </a:rPr>
              <a:t># User specific aliases and functions</a:t>
            </a:r>
          </a:p>
          <a:p>
            <a:endParaRPr lang="en-US" dirty="0">
              <a:solidFill>
                <a:schemeClr val="accent5">
                  <a:lumMod val="75000"/>
                </a:schemeClr>
              </a:solidFill>
            </a:endParaRPr>
          </a:p>
          <a:p>
            <a:r>
              <a:rPr lang="en-US" dirty="0">
                <a:solidFill>
                  <a:schemeClr val="accent5">
                    <a:lumMod val="75000"/>
                  </a:schemeClr>
                </a:solidFill>
              </a:rPr>
              <a:t># Source global definitions</a:t>
            </a:r>
          </a:p>
          <a:p>
            <a:r>
              <a:rPr lang="en-US" dirty="0">
                <a:solidFill>
                  <a:schemeClr val="accent5">
                    <a:lumMod val="75000"/>
                  </a:schemeClr>
                </a:solidFill>
              </a:rPr>
              <a:t>if [ -f /</a:t>
            </a:r>
            <a:r>
              <a:rPr lang="en-US" dirty="0" err="1">
                <a:solidFill>
                  <a:schemeClr val="accent5">
                    <a:lumMod val="75000"/>
                  </a:schemeClr>
                </a:solidFill>
              </a:rPr>
              <a:t>etc</a:t>
            </a:r>
            <a:r>
              <a:rPr lang="en-US" dirty="0">
                <a:solidFill>
                  <a:schemeClr val="accent5">
                    <a:lumMod val="75000"/>
                  </a:schemeClr>
                </a:solidFill>
              </a:rPr>
              <a:t>/</a:t>
            </a:r>
            <a:r>
              <a:rPr lang="en-US" dirty="0" err="1">
                <a:solidFill>
                  <a:schemeClr val="accent5">
                    <a:lumMod val="75000"/>
                  </a:schemeClr>
                </a:solidFill>
              </a:rPr>
              <a:t>bashrc</a:t>
            </a:r>
            <a:r>
              <a:rPr lang="en-US" dirty="0">
                <a:solidFill>
                  <a:schemeClr val="accent5">
                    <a:lumMod val="75000"/>
                  </a:schemeClr>
                </a:solidFill>
              </a:rPr>
              <a:t> ]; then</a:t>
            </a:r>
          </a:p>
          <a:p>
            <a:r>
              <a:rPr lang="en-US" dirty="0">
                <a:solidFill>
                  <a:schemeClr val="accent5">
                    <a:lumMod val="75000"/>
                  </a:schemeClr>
                </a:solidFill>
              </a:rPr>
              <a:t>        . /</a:t>
            </a:r>
            <a:r>
              <a:rPr lang="en-US" dirty="0" err="1">
                <a:solidFill>
                  <a:schemeClr val="accent5">
                    <a:lumMod val="75000"/>
                  </a:schemeClr>
                </a:solidFill>
              </a:rPr>
              <a:t>etc</a:t>
            </a:r>
            <a:r>
              <a:rPr lang="en-US" dirty="0">
                <a:solidFill>
                  <a:schemeClr val="accent5">
                    <a:lumMod val="75000"/>
                  </a:schemeClr>
                </a:solidFill>
              </a:rPr>
              <a:t>/</a:t>
            </a:r>
            <a:r>
              <a:rPr lang="en-US" dirty="0" err="1">
                <a:solidFill>
                  <a:schemeClr val="accent5">
                    <a:lumMod val="75000"/>
                  </a:schemeClr>
                </a:solidFill>
              </a:rPr>
              <a:t>bashrc</a:t>
            </a:r>
            <a:endParaRPr lang="en-US" dirty="0">
              <a:solidFill>
                <a:schemeClr val="accent5">
                  <a:lumMod val="75000"/>
                </a:schemeClr>
              </a:solidFill>
            </a:endParaRPr>
          </a:p>
          <a:p>
            <a:r>
              <a:rPr lang="en-US" dirty="0">
                <a:solidFill>
                  <a:schemeClr val="accent5">
                    <a:lumMod val="75000"/>
                  </a:schemeClr>
                </a:solidFill>
              </a:rPr>
              <a:t>fi</a:t>
            </a:r>
          </a:p>
          <a:p>
            <a:r>
              <a:rPr lang="en-US" dirty="0">
                <a:solidFill>
                  <a:schemeClr val="accent5">
                    <a:lumMod val="75000"/>
                  </a:schemeClr>
                </a:solidFill>
              </a:rPr>
              <a:t>module use /projects/academic/cyberwksp21/Modules</a:t>
            </a:r>
          </a:p>
          <a:p>
            <a:r>
              <a:rPr lang="en-US" dirty="0">
                <a:solidFill>
                  <a:schemeClr val="accent5">
                    <a:lumMod val="75000"/>
                  </a:schemeClr>
                </a:solidFill>
              </a:rPr>
              <a:t>eval "$(/projects/academic/cyberwksp21/SOFTWARE/</a:t>
            </a:r>
            <a:r>
              <a:rPr lang="en-US" dirty="0" err="1">
                <a:solidFill>
                  <a:schemeClr val="accent5">
                    <a:lumMod val="75000"/>
                  </a:schemeClr>
                </a:solidFill>
              </a:rPr>
              <a:t>Conda</a:t>
            </a:r>
            <a:r>
              <a:rPr lang="en-US" dirty="0">
                <a:solidFill>
                  <a:schemeClr val="accent5">
                    <a:lumMod val="75000"/>
                  </a:schemeClr>
                </a:solidFill>
              </a:rPr>
              <a:t>/bin/</a:t>
            </a:r>
            <a:r>
              <a:rPr lang="en-US" dirty="0" err="1">
                <a:solidFill>
                  <a:schemeClr val="accent5">
                    <a:lumMod val="75000"/>
                  </a:schemeClr>
                </a:solidFill>
              </a:rPr>
              <a:t>conda</a:t>
            </a:r>
            <a:r>
              <a:rPr lang="en-US" dirty="0">
                <a:solidFill>
                  <a:schemeClr val="accent5">
                    <a:lumMod val="75000"/>
                  </a:schemeClr>
                </a:solidFill>
              </a:rPr>
              <a:t> </a:t>
            </a:r>
            <a:r>
              <a:rPr lang="en-US" dirty="0" err="1">
                <a:solidFill>
                  <a:schemeClr val="accent5">
                    <a:lumMod val="75000"/>
                  </a:schemeClr>
                </a:solidFill>
              </a:rPr>
              <a:t>shell.bash</a:t>
            </a:r>
            <a:r>
              <a:rPr lang="en-US" dirty="0">
                <a:solidFill>
                  <a:schemeClr val="accent5">
                    <a:lumMod val="75000"/>
                  </a:schemeClr>
                </a:solidFill>
              </a:rPr>
              <a:t> hook)"</a:t>
            </a:r>
          </a:p>
        </p:txBody>
      </p:sp>
      <p:sp>
        <p:nvSpPr>
          <p:cNvPr id="7" name="TextBox 6">
            <a:extLst>
              <a:ext uri="{FF2B5EF4-FFF2-40B4-BE49-F238E27FC236}">
                <a16:creationId xmlns:a16="http://schemas.microsoft.com/office/drawing/2014/main" id="{683EC89C-14A3-0468-ACED-BA707073C5DF}"/>
              </a:ext>
            </a:extLst>
          </p:cNvPr>
          <p:cNvSpPr txBox="1"/>
          <p:nvPr/>
        </p:nvSpPr>
        <p:spPr>
          <a:xfrm>
            <a:off x="4277859" y="669191"/>
            <a:ext cx="4020460" cy="369332"/>
          </a:xfrm>
          <a:prstGeom prst="rect">
            <a:avLst/>
          </a:prstGeom>
          <a:noFill/>
        </p:spPr>
        <p:txBody>
          <a:bodyPr wrap="none" rtlCol="0">
            <a:spAutoFit/>
          </a:bodyPr>
          <a:lstStyle/>
          <a:p>
            <a:r>
              <a:rPr lang="en-US" dirty="0"/>
              <a:t>Your </a:t>
            </a:r>
            <a:r>
              <a:rPr lang="en-US" b="1" dirty="0"/>
              <a:t>.</a:t>
            </a:r>
            <a:r>
              <a:rPr lang="en-US" b="1" dirty="0" err="1"/>
              <a:t>bashrc</a:t>
            </a:r>
            <a:r>
              <a:rPr lang="en-US" dirty="0"/>
              <a:t> file (in your home directory)</a:t>
            </a:r>
          </a:p>
        </p:txBody>
      </p:sp>
      <p:sp>
        <p:nvSpPr>
          <p:cNvPr id="8" name="TextBox 7">
            <a:extLst>
              <a:ext uri="{FF2B5EF4-FFF2-40B4-BE49-F238E27FC236}">
                <a16:creationId xmlns:a16="http://schemas.microsoft.com/office/drawing/2014/main" id="{03E5EE1F-2BE7-28B7-E02C-0A50A43A0B16}"/>
              </a:ext>
            </a:extLst>
          </p:cNvPr>
          <p:cNvSpPr txBox="1"/>
          <p:nvPr/>
        </p:nvSpPr>
        <p:spPr>
          <a:xfrm>
            <a:off x="2153944" y="4156745"/>
            <a:ext cx="8268289" cy="923330"/>
          </a:xfrm>
          <a:prstGeom prst="rect">
            <a:avLst/>
          </a:prstGeom>
          <a:noFill/>
        </p:spPr>
        <p:txBody>
          <a:bodyPr wrap="none" rtlCol="0">
            <a:spAutoFit/>
          </a:bodyPr>
          <a:lstStyle/>
          <a:p>
            <a:pPr marL="285750" indent="-285750">
              <a:buFont typeface="Arial" panose="020B0604020202020204" pitchFamily="34" charset="0"/>
              <a:buChar char="•"/>
            </a:pPr>
            <a:r>
              <a:rPr lang="en-US" dirty="0"/>
              <a:t>Restart terminal or `source .</a:t>
            </a:r>
            <a:r>
              <a:rPr lang="en-US" dirty="0" err="1"/>
              <a:t>bashrc</a:t>
            </a:r>
            <a:r>
              <a:rPr lang="en-US" dirty="0"/>
              <a:t>`</a:t>
            </a:r>
          </a:p>
          <a:p>
            <a:pPr marL="285750" indent="-285750">
              <a:buFont typeface="Arial" panose="020B0604020202020204" pitchFamily="34" charset="0"/>
              <a:buChar char="•"/>
            </a:pPr>
            <a:r>
              <a:rPr lang="en-US" dirty="0"/>
              <a:t>For terminal-based operations: Activate </a:t>
            </a:r>
            <a:r>
              <a:rPr lang="en-US" dirty="0" err="1"/>
              <a:t>conda</a:t>
            </a:r>
            <a:r>
              <a:rPr lang="en-US" dirty="0"/>
              <a:t> environment: `</a:t>
            </a:r>
            <a:r>
              <a:rPr lang="en-US" dirty="0" err="1"/>
              <a:t>conda</a:t>
            </a:r>
            <a:r>
              <a:rPr lang="en-US" dirty="0"/>
              <a:t> activate libra2`</a:t>
            </a:r>
          </a:p>
          <a:p>
            <a:pPr marL="285750" indent="-285750">
              <a:buFont typeface="Arial" panose="020B0604020202020204" pitchFamily="34" charset="0"/>
              <a:buChar char="•"/>
            </a:pPr>
            <a:r>
              <a:rPr lang="en-US" dirty="0"/>
              <a:t>For </a:t>
            </a:r>
            <a:r>
              <a:rPr lang="en-US" dirty="0" err="1"/>
              <a:t>Jupyter</a:t>
            </a:r>
            <a:r>
              <a:rPr lang="en-US" dirty="0"/>
              <a:t> – just launch it</a:t>
            </a:r>
          </a:p>
        </p:txBody>
      </p:sp>
      <p:sp>
        <p:nvSpPr>
          <p:cNvPr id="10" name="TextBox 9">
            <a:extLst>
              <a:ext uri="{FF2B5EF4-FFF2-40B4-BE49-F238E27FC236}">
                <a16:creationId xmlns:a16="http://schemas.microsoft.com/office/drawing/2014/main" id="{41D789E5-B069-1F60-CBF0-7010AB9BC475}"/>
              </a:ext>
            </a:extLst>
          </p:cNvPr>
          <p:cNvSpPr txBox="1"/>
          <p:nvPr/>
        </p:nvSpPr>
        <p:spPr>
          <a:xfrm>
            <a:off x="776748" y="5531981"/>
            <a:ext cx="10023520" cy="923330"/>
          </a:xfrm>
          <a:prstGeom prst="rect">
            <a:avLst/>
          </a:prstGeom>
          <a:noFill/>
        </p:spPr>
        <p:txBody>
          <a:bodyPr wrap="square">
            <a:spAutoFit/>
          </a:bodyPr>
          <a:lstStyle/>
          <a:p>
            <a:r>
              <a:rPr lang="en-US" b="1" dirty="0"/>
              <a:t>Projects directory:  /projects/academic/cyberwksp21  </a:t>
            </a:r>
            <a:r>
              <a:rPr lang="en-US" dirty="0"/>
              <a:t>- slower, smaller, but permanent</a:t>
            </a:r>
          </a:p>
          <a:p>
            <a:r>
              <a:rPr lang="en-US" b="1" dirty="0">
                <a:solidFill>
                  <a:srgbClr val="0000FF"/>
                </a:solidFill>
              </a:rPr>
              <a:t>Scratch space:  /</a:t>
            </a:r>
            <a:r>
              <a:rPr lang="en-US" b="1" dirty="0" err="1">
                <a:solidFill>
                  <a:srgbClr val="0000FF"/>
                </a:solidFill>
              </a:rPr>
              <a:t>panasas</a:t>
            </a:r>
            <a:r>
              <a:rPr lang="en-US" b="1" dirty="0">
                <a:solidFill>
                  <a:srgbClr val="0000FF"/>
                </a:solidFill>
              </a:rPr>
              <a:t>/scratch/grp-cyberwksp21  </a:t>
            </a:r>
            <a:r>
              <a:rPr lang="en-US" dirty="0"/>
              <a:t>- faster, larger, but temporarily (unused files are cleaned up every 1 or 2 weeks)</a:t>
            </a:r>
          </a:p>
        </p:txBody>
      </p:sp>
    </p:spTree>
    <p:extLst>
      <p:ext uri="{BB962C8B-B14F-4D97-AF65-F5344CB8AC3E}">
        <p14:creationId xmlns:p14="http://schemas.microsoft.com/office/powerpoint/2010/main" val="3559873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104DCA-E387-E39E-9AF8-C249BB81537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Using </a:t>
            </a:r>
            <a:r>
              <a:rPr lang="en-US" sz="2800" b="1" dirty="0" err="1">
                <a:solidFill>
                  <a:srgbClr val="0070C0"/>
                </a:solidFill>
              </a:rPr>
              <a:t>Jupyter</a:t>
            </a:r>
            <a:r>
              <a:rPr lang="en-US" sz="2800" b="1" dirty="0">
                <a:solidFill>
                  <a:srgbClr val="0070C0"/>
                </a:solidFill>
              </a:rPr>
              <a:t> Notebooks</a:t>
            </a:r>
          </a:p>
        </p:txBody>
      </p:sp>
      <p:pic>
        <p:nvPicPr>
          <p:cNvPr id="5" name="Picture 7" descr="Image result for ub logo">
            <a:extLst>
              <a:ext uri="{FF2B5EF4-FFF2-40B4-BE49-F238E27FC236}">
                <a16:creationId xmlns:a16="http://schemas.microsoft.com/office/drawing/2014/main" id="{74F9D31E-B466-C23E-D260-D8E318C3C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1DD438E0-46E7-6C22-F9E3-BE8BB2E7FF9D}"/>
              </a:ext>
            </a:extLst>
          </p:cNvPr>
          <p:cNvSpPr txBox="1"/>
          <p:nvPr/>
        </p:nvSpPr>
        <p:spPr>
          <a:xfrm>
            <a:off x="822270" y="958276"/>
            <a:ext cx="9935390" cy="369332"/>
          </a:xfrm>
          <a:prstGeom prst="rect">
            <a:avLst/>
          </a:prstGeom>
          <a:noFill/>
        </p:spPr>
        <p:txBody>
          <a:bodyPr wrap="square">
            <a:spAutoFit/>
          </a:bodyPr>
          <a:lstStyle/>
          <a:p>
            <a:r>
              <a:rPr lang="en-US" dirty="0">
                <a:hlinkClick r:id="rId3"/>
              </a:rPr>
              <a:t>https://compchem-cybertraining.github.io/Cyber_Training_Workshop_2023/_episodes/01-introduction</a:t>
            </a:r>
            <a:r>
              <a:rPr lang="en-US" dirty="0"/>
              <a:t> </a:t>
            </a:r>
          </a:p>
        </p:txBody>
      </p:sp>
      <p:pic>
        <p:nvPicPr>
          <p:cNvPr id="13" name="Picture 12" descr="A screenshot of a computer&#10;&#10;Description automatically generated">
            <a:extLst>
              <a:ext uri="{FF2B5EF4-FFF2-40B4-BE49-F238E27FC236}">
                <a16:creationId xmlns:a16="http://schemas.microsoft.com/office/drawing/2014/main" id="{D4F327DF-0240-A885-6F1D-A79DAA0EA8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110" y="2154380"/>
            <a:ext cx="3726771" cy="364866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E720DB7F-9C3C-C3F6-342B-3CADCE7DAE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5881" y="2154380"/>
            <a:ext cx="3253264" cy="3648666"/>
          </a:xfrm>
          <a:prstGeom prst="rect">
            <a:avLst/>
          </a:prstGeom>
        </p:spPr>
      </p:pic>
      <p:pic>
        <p:nvPicPr>
          <p:cNvPr id="17" name="Picture 16" descr="A screenshot of a computer&#10;&#10;Description automatically generated with medium confidence">
            <a:extLst>
              <a:ext uri="{FF2B5EF4-FFF2-40B4-BE49-F238E27FC236}">
                <a16:creationId xmlns:a16="http://schemas.microsoft.com/office/drawing/2014/main" id="{196DAEE8-EE7C-ECD2-18A7-2C30FC4CD8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334" y="1584261"/>
            <a:ext cx="4757556" cy="2382162"/>
          </a:xfrm>
          <a:prstGeom prst="rect">
            <a:avLst/>
          </a:prstGeom>
        </p:spPr>
      </p:pic>
      <p:pic>
        <p:nvPicPr>
          <p:cNvPr id="19" name="Picture 18" descr="A screenshot of a computer&#10;&#10;Description automatically generated with medium confidence">
            <a:extLst>
              <a:ext uri="{FF2B5EF4-FFF2-40B4-BE49-F238E27FC236}">
                <a16:creationId xmlns:a16="http://schemas.microsoft.com/office/drawing/2014/main" id="{3C6AF05F-24FE-243B-781F-CCD53EB6B1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4570" y="4112460"/>
            <a:ext cx="4681288" cy="2622804"/>
          </a:xfrm>
          <a:prstGeom prst="rect">
            <a:avLst/>
          </a:prstGeom>
        </p:spPr>
      </p:pic>
    </p:spTree>
    <p:extLst>
      <p:ext uri="{BB962C8B-B14F-4D97-AF65-F5344CB8AC3E}">
        <p14:creationId xmlns:p14="http://schemas.microsoft.com/office/powerpoint/2010/main" val="1120453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989137" y="2202508"/>
            <a:ext cx="813752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pt-BR" sz="4000" i="1" dirty="0">
                <a:solidFill>
                  <a:srgbClr val="0000FF"/>
                </a:solidFill>
              </a:rPr>
              <a:t>GitHub &amp; Git</a:t>
            </a:r>
            <a:r>
              <a:rPr lang="pt-BR" sz="4000" i="1" dirty="0"/>
              <a:t> </a:t>
            </a:r>
          </a:p>
          <a:p>
            <a:pPr algn="ctr">
              <a:buNone/>
            </a:pPr>
            <a:r>
              <a:rPr lang="pt-BR" sz="4000" i="1" dirty="0"/>
              <a:t>Overview</a:t>
            </a:r>
            <a:endParaRPr lang="en-US" altLang="en-US" sz="2400" i="1" dirty="0"/>
          </a:p>
        </p:txBody>
      </p:sp>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508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718062" y="2190171"/>
            <a:ext cx="10963275"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pt-BR" sz="4000" i="1" dirty="0">
                <a:solidFill>
                  <a:srgbClr val="0000FF"/>
                </a:solidFill>
              </a:rPr>
              <a:t>General Workshop Goals </a:t>
            </a:r>
          </a:p>
          <a:p>
            <a:pPr algn="ctr">
              <a:buNone/>
            </a:pPr>
            <a:r>
              <a:rPr lang="pt-BR" sz="4000" i="1" dirty="0"/>
              <a:t>and</a:t>
            </a:r>
            <a:r>
              <a:rPr lang="en-US" sz="2400" i="1" dirty="0">
                <a:solidFill>
                  <a:srgbClr val="0000FF"/>
                </a:solidFill>
              </a:rPr>
              <a:t> </a:t>
            </a:r>
          </a:p>
          <a:p>
            <a:pPr algn="ctr">
              <a:buNone/>
            </a:pPr>
            <a:r>
              <a:rPr lang="en-US" sz="4000" i="1" dirty="0">
                <a:solidFill>
                  <a:srgbClr val="FF0000"/>
                </a:solidFill>
              </a:rPr>
              <a:t>Overview of the </a:t>
            </a:r>
            <a:r>
              <a:rPr lang="en-US" sz="4000" i="1" dirty="0" err="1">
                <a:solidFill>
                  <a:srgbClr val="FF0000"/>
                </a:solidFill>
              </a:rPr>
              <a:t>CyberTraining</a:t>
            </a:r>
            <a:r>
              <a:rPr lang="en-US" sz="4000" i="1" dirty="0">
                <a:solidFill>
                  <a:srgbClr val="FF0000"/>
                </a:solidFill>
              </a:rPr>
              <a:t> Infrastructure</a:t>
            </a:r>
            <a:endParaRPr lang="pt-BR" sz="4000" i="1" dirty="0">
              <a:solidFill>
                <a:srgbClr val="FF0000"/>
              </a:solidFill>
            </a:endParaRPr>
          </a:p>
        </p:txBody>
      </p:sp>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143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Image result for ub logo">
            <a:extLst>
              <a:ext uri="{FF2B5EF4-FFF2-40B4-BE49-F238E27FC236}">
                <a16:creationId xmlns:a16="http://schemas.microsoft.com/office/drawing/2014/main" id="{8B1FA477-E31C-2F6B-AC37-8C9297BA6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46923F9-645B-F321-D571-8F3C7174D5E6}"/>
              </a:ext>
            </a:extLst>
          </p:cNvPr>
          <p:cNvSpPr/>
          <p:nvPr/>
        </p:nvSpPr>
        <p:spPr>
          <a:xfrm>
            <a:off x="3234812" y="1720645"/>
            <a:ext cx="1877961"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Official Remote</a:t>
            </a:r>
          </a:p>
          <a:p>
            <a:pPr algn="ctr"/>
            <a:r>
              <a:rPr lang="en-US" sz="2400" b="1" dirty="0"/>
              <a:t>“Upstream”</a:t>
            </a:r>
          </a:p>
        </p:txBody>
      </p:sp>
      <p:sp>
        <p:nvSpPr>
          <p:cNvPr id="6" name="Rectangle 5">
            <a:extLst>
              <a:ext uri="{FF2B5EF4-FFF2-40B4-BE49-F238E27FC236}">
                <a16:creationId xmlns:a16="http://schemas.microsoft.com/office/drawing/2014/main" id="{CCA7C2CD-3DE3-EE95-8D7E-EB8F615FAA34}"/>
              </a:ext>
            </a:extLst>
          </p:cNvPr>
          <p:cNvSpPr/>
          <p:nvPr/>
        </p:nvSpPr>
        <p:spPr>
          <a:xfrm>
            <a:off x="8468032" y="1720645"/>
            <a:ext cx="1877961"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User Remote</a:t>
            </a:r>
          </a:p>
          <a:p>
            <a:pPr algn="ctr"/>
            <a:r>
              <a:rPr lang="en-US" sz="2400" b="1" dirty="0"/>
              <a:t>”Upstream”</a:t>
            </a:r>
          </a:p>
        </p:txBody>
      </p:sp>
      <p:sp>
        <p:nvSpPr>
          <p:cNvPr id="3" name="TextBox 2">
            <a:extLst>
              <a:ext uri="{FF2B5EF4-FFF2-40B4-BE49-F238E27FC236}">
                <a16:creationId xmlns:a16="http://schemas.microsoft.com/office/drawing/2014/main" id="{692A56FD-CD89-320E-CE72-ECF2950BF1D4}"/>
              </a:ext>
            </a:extLst>
          </p:cNvPr>
          <p:cNvSpPr txBox="1"/>
          <p:nvPr/>
        </p:nvSpPr>
        <p:spPr>
          <a:xfrm>
            <a:off x="304800" y="2113935"/>
            <a:ext cx="848309" cy="369332"/>
          </a:xfrm>
          <a:prstGeom prst="rect">
            <a:avLst/>
          </a:prstGeom>
          <a:noFill/>
        </p:spPr>
        <p:txBody>
          <a:bodyPr wrap="none" rtlCol="0">
            <a:spAutoFit/>
          </a:bodyPr>
          <a:lstStyle/>
          <a:p>
            <a:r>
              <a:rPr lang="en-US" dirty="0"/>
              <a:t>GitHub</a:t>
            </a:r>
          </a:p>
        </p:txBody>
      </p:sp>
      <p:sp>
        <p:nvSpPr>
          <p:cNvPr id="7" name="TextBox 6">
            <a:extLst>
              <a:ext uri="{FF2B5EF4-FFF2-40B4-BE49-F238E27FC236}">
                <a16:creationId xmlns:a16="http://schemas.microsoft.com/office/drawing/2014/main" id="{ABD16C3A-3A9D-3F01-A719-60237A9F6A87}"/>
              </a:ext>
            </a:extLst>
          </p:cNvPr>
          <p:cNvSpPr txBox="1"/>
          <p:nvPr/>
        </p:nvSpPr>
        <p:spPr>
          <a:xfrm>
            <a:off x="176980" y="4982808"/>
            <a:ext cx="1534074" cy="369332"/>
          </a:xfrm>
          <a:prstGeom prst="rect">
            <a:avLst/>
          </a:prstGeom>
          <a:noFill/>
        </p:spPr>
        <p:txBody>
          <a:bodyPr wrap="none" rtlCol="0">
            <a:spAutoFit/>
          </a:bodyPr>
          <a:lstStyle/>
          <a:p>
            <a:r>
              <a:rPr lang="en-US" dirty="0"/>
              <a:t>Local Machine</a:t>
            </a:r>
          </a:p>
        </p:txBody>
      </p:sp>
      <p:sp>
        <p:nvSpPr>
          <p:cNvPr id="8" name="Rectangle 7">
            <a:extLst>
              <a:ext uri="{FF2B5EF4-FFF2-40B4-BE49-F238E27FC236}">
                <a16:creationId xmlns:a16="http://schemas.microsoft.com/office/drawing/2014/main" id="{FD3D7173-D64E-D8A2-380E-B0E6DCCC25CB}"/>
              </a:ext>
            </a:extLst>
          </p:cNvPr>
          <p:cNvSpPr/>
          <p:nvPr/>
        </p:nvSpPr>
        <p:spPr>
          <a:xfrm>
            <a:off x="2943533" y="4666029"/>
            <a:ext cx="2315497"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Local Repo</a:t>
            </a:r>
          </a:p>
          <a:p>
            <a:pPr algn="ctr"/>
            <a:r>
              <a:rPr lang="en-US" sz="2400" b="1" dirty="0"/>
              <a:t>“Downstream”</a:t>
            </a:r>
          </a:p>
        </p:txBody>
      </p:sp>
      <p:sp>
        <p:nvSpPr>
          <p:cNvPr id="9" name="Rectangle 8">
            <a:extLst>
              <a:ext uri="{FF2B5EF4-FFF2-40B4-BE49-F238E27FC236}">
                <a16:creationId xmlns:a16="http://schemas.microsoft.com/office/drawing/2014/main" id="{032D8B04-60E3-F864-8391-1FBF59E740FB}"/>
              </a:ext>
            </a:extLst>
          </p:cNvPr>
          <p:cNvSpPr/>
          <p:nvPr/>
        </p:nvSpPr>
        <p:spPr>
          <a:xfrm>
            <a:off x="8249263" y="4666029"/>
            <a:ext cx="2315497"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Local Repo</a:t>
            </a:r>
          </a:p>
          <a:p>
            <a:pPr algn="ctr"/>
            <a:r>
              <a:rPr lang="en-US" sz="2400" b="1" dirty="0"/>
              <a:t>“Downstream”</a:t>
            </a:r>
          </a:p>
        </p:txBody>
      </p:sp>
      <p:cxnSp>
        <p:nvCxnSpPr>
          <p:cNvPr id="11" name="Straight Arrow Connector 10">
            <a:extLst>
              <a:ext uri="{FF2B5EF4-FFF2-40B4-BE49-F238E27FC236}">
                <a16:creationId xmlns:a16="http://schemas.microsoft.com/office/drawing/2014/main" id="{EBFEB073-3988-19E6-F9E3-68C7504CD39F}"/>
              </a:ext>
            </a:extLst>
          </p:cNvPr>
          <p:cNvCxnSpPr/>
          <p:nvPr/>
        </p:nvCxnSpPr>
        <p:spPr>
          <a:xfrm>
            <a:off x="5259030" y="2113935"/>
            <a:ext cx="2990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82F631-7BE2-0A74-926D-2897644A7E69}"/>
              </a:ext>
            </a:extLst>
          </p:cNvPr>
          <p:cNvSpPr txBox="1"/>
          <p:nvPr/>
        </p:nvSpPr>
        <p:spPr>
          <a:xfrm>
            <a:off x="5781368" y="1533832"/>
            <a:ext cx="748859" cy="369332"/>
          </a:xfrm>
          <a:prstGeom prst="rect">
            <a:avLst/>
          </a:prstGeom>
          <a:noFill/>
        </p:spPr>
        <p:txBody>
          <a:bodyPr wrap="none" rtlCol="0">
            <a:spAutoFit/>
          </a:bodyPr>
          <a:lstStyle/>
          <a:p>
            <a:r>
              <a:rPr lang="en-US" dirty="0"/>
              <a:t>“fork”</a:t>
            </a:r>
          </a:p>
        </p:txBody>
      </p:sp>
      <p:cxnSp>
        <p:nvCxnSpPr>
          <p:cNvPr id="14" name="Straight Arrow Connector 13">
            <a:extLst>
              <a:ext uri="{FF2B5EF4-FFF2-40B4-BE49-F238E27FC236}">
                <a16:creationId xmlns:a16="http://schemas.microsoft.com/office/drawing/2014/main" id="{92FEBED6-4DC9-DF88-8F84-2B69A1B54948}"/>
              </a:ext>
            </a:extLst>
          </p:cNvPr>
          <p:cNvCxnSpPr/>
          <p:nvPr/>
        </p:nvCxnSpPr>
        <p:spPr>
          <a:xfrm flipH="1">
            <a:off x="5456903" y="2408903"/>
            <a:ext cx="2792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032C4C3-4A8D-A84D-96D6-D61D93DCD1DD}"/>
              </a:ext>
            </a:extLst>
          </p:cNvPr>
          <p:cNvSpPr txBox="1"/>
          <p:nvPr/>
        </p:nvSpPr>
        <p:spPr>
          <a:xfrm>
            <a:off x="5643717" y="2615379"/>
            <a:ext cx="1619586" cy="369332"/>
          </a:xfrm>
          <a:prstGeom prst="rect">
            <a:avLst/>
          </a:prstGeom>
          <a:noFill/>
        </p:spPr>
        <p:txBody>
          <a:bodyPr wrap="square" rtlCol="0">
            <a:spAutoFit/>
          </a:bodyPr>
          <a:lstStyle/>
          <a:p>
            <a:pPr algn="ctr"/>
            <a:r>
              <a:rPr lang="en-US" dirty="0"/>
              <a:t>Pull-request</a:t>
            </a:r>
          </a:p>
        </p:txBody>
      </p:sp>
      <p:cxnSp>
        <p:nvCxnSpPr>
          <p:cNvPr id="17" name="Straight Arrow Connector 16">
            <a:extLst>
              <a:ext uri="{FF2B5EF4-FFF2-40B4-BE49-F238E27FC236}">
                <a16:creationId xmlns:a16="http://schemas.microsoft.com/office/drawing/2014/main" id="{879C7E2C-FC49-8AE1-FB2B-07DC5B333E73}"/>
              </a:ext>
            </a:extLst>
          </p:cNvPr>
          <p:cNvCxnSpPr/>
          <p:nvPr/>
        </p:nvCxnSpPr>
        <p:spPr>
          <a:xfrm>
            <a:off x="9153832" y="2800045"/>
            <a:ext cx="0" cy="171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0ECB88-88B1-7DEA-D08C-239F921532B9}"/>
              </a:ext>
            </a:extLst>
          </p:cNvPr>
          <p:cNvCxnSpPr>
            <a:stCxn id="9" idx="0"/>
          </p:cNvCxnSpPr>
          <p:nvPr/>
        </p:nvCxnSpPr>
        <p:spPr>
          <a:xfrm flipH="1" flipV="1">
            <a:off x="9407011" y="2800045"/>
            <a:ext cx="1" cy="1865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1C6072C-E30A-34A8-C93D-ED90B94F6A5D}"/>
              </a:ext>
            </a:extLst>
          </p:cNvPr>
          <p:cNvSpPr txBox="1"/>
          <p:nvPr/>
        </p:nvSpPr>
        <p:spPr>
          <a:xfrm>
            <a:off x="7967793" y="3618494"/>
            <a:ext cx="986167" cy="646331"/>
          </a:xfrm>
          <a:prstGeom prst="rect">
            <a:avLst/>
          </a:prstGeom>
          <a:noFill/>
        </p:spPr>
        <p:txBody>
          <a:bodyPr wrap="none" rtlCol="0">
            <a:spAutoFit/>
          </a:bodyPr>
          <a:lstStyle/>
          <a:p>
            <a:r>
              <a:rPr lang="en-US" dirty="0"/>
              <a:t>git pull</a:t>
            </a:r>
          </a:p>
          <a:p>
            <a:r>
              <a:rPr lang="en-US" dirty="0"/>
              <a:t>git clone</a:t>
            </a:r>
          </a:p>
        </p:txBody>
      </p:sp>
      <p:sp>
        <p:nvSpPr>
          <p:cNvPr id="21" name="TextBox 20">
            <a:extLst>
              <a:ext uri="{FF2B5EF4-FFF2-40B4-BE49-F238E27FC236}">
                <a16:creationId xmlns:a16="http://schemas.microsoft.com/office/drawing/2014/main" id="{AEA6628C-AFB0-1301-9FCC-5382298E062B}"/>
              </a:ext>
            </a:extLst>
          </p:cNvPr>
          <p:cNvSpPr txBox="1"/>
          <p:nvPr/>
        </p:nvSpPr>
        <p:spPr>
          <a:xfrm>
            <a:off x="9572952" y="3814915"/>
            <a:ext cx="931665" cy="369332"/>
          </a:xfrm>
          <a:prstGeom prst="rect">
            <a:avLst/>
          </a:prstGeom>
          <a:noFill/>
        </p:spPr>
        <p:txBody>
          <a:bodyPr wrap="none" rtlCol="0">
            <a:spAutoFit/>
          </a:bodyPr>
          <a:lstStyle/>
          <a:p>
            <a:r>
              <a:rPr lang="en-US" dirty="0"/>
              <a:t>git push</a:t>
            </a:r>
          </a:p>
        </p:txBody>
      </p:sp>
      <p:cxnSp>
        <p:nvCxnSpPr>
          <p:cNvPr id="22" name="Straight Arrow Connector 21">
            <a:extLst>
              <a:ext uri="{FF2B5EF4-FFF2-40B4-BE49-F238E27FC236}">
                <a16:creationId xmlns:a16="http://schemas.microsoft.com/office/drawing/2014/main" id="{675CC2B3-CBC1-CB2B-00E4-CBF7F42476FC}"/>
              </a:ext>
            </a:extLst>
          </p:cNvPr>
          <p:cNvCxnSpPr/>
          <p:nvPr/>
        </p:nvCxnSpPr>
        <p:spPr>
          <a:xfrm>
            <a:off x="4023854" y="2766253"/>
            <a:ext cx="0" cy="171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62C982-4D37-869F-86C3-69A3FDC20783}"/>
              </a:ext>
            </a:extLst>
          </p:cNvPr>
          <p:cNvCxnSpPr/>
          <p:nvPr/>
        </p:nvCxnSpPr>
        <p:spPr>
          <a:xfrm flipH="1" flipV="1">
            <a:off x="4277033" y="2766253"/>
            <a:ext cx="1" cy="1865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1108FB-53CE-43BC-208F-7CB9C40D889C}"/>
              </a:ext>
            </a:extLst>
          </p:cNvPr>
          <p:cNvSpPr txBox="1"/>
          <p:nvPr/>
        </p:nvSpPr>
        <p:spPr>
          <a:xfrm>
            <a:off x="2784990" y="3622733"/>
            <a:ext cx="986167" cy="646331"/>
          </a:xfrm>
          <a:prstGeom prst="rect">
            <a:avLst/>
          </a:prstGeom>
          <a:noFill/>
        </p:spPr>
        <p:txBody>
          <a:bodyPr wrap="none" rtlCol="0">
            <a:spAutoFit/>
          </a:bodyPr>
          <a:lstStyle/>
          <a:p>
            <a:r>
              <a:rPr lang="en-US" dirty="0"/>
              <a:t>git pull</a:t>
            </a:r>
          </a:p>
          <a:p>
            <a:r>
              <a:rPr lang="en-US" dirty="0"/>
              <a:t>git clone</a:t>
            </a:r>
          </a:p>
        </p:txBody>
      </p:sp>
      <p:sp>
        <p:nvSpPr>
          <p:cNvPr id="25" name="TextBox 24">
            <a:extLst>
              <a:ext uri="{FF2B5EF4-FFF2-40B4-BE49-F238E27FC236}">
                <a16:creationId xmlns:a16="http://schemas.microsoft.com/office/drawing/2014/main" id="{D2BF2469-ABF4-26A2-DCBE-697DCA37B707}"/>
              </a:ext>
            </a:extLst>
          </p:cNvPr>
          <p:cNvSpPr txBox="1"/>
          <p:nvPr/>
        </p:nvSpPr>
        <p:spPr>
          <a:xfrm>
            <a:off x="4442974" y="3781123"/>
            <a:ext cx="931665" cy="369332"/>
          </a:xfrm>
          <a:prstGeom prst="rect">
            <a:avLst/>
          </a:prstGeom>
          <a:noFill/>
        </p:spPr>
        <p:txBody>
          <a:bodyPr wrap="none" rtlCol="0">
            <a:spAutoFit/>
          </a:bodyPr>
          <a:lstStyle/>
          <a:p>
            <a:r>
              <a:rPr lang="en-US" dirty="0"/>
              <a:t>git push</a:t>
            </a:r>
          </a:p>
        </p:txBody>
      </p:sp>
      <p:cxnSp>
        <p:nvCxnSpPr>
          <p:cNvPr id="27" name="Straight Arrow Connector 26">
            <a:extLst>
              <a:ext uri="{FF2B5EF4-FFF2-40B4-BE49-F238E27FC236}">
                <a16:creationId xmlns:a16="http://schemas.microsoft.com/office/drawing/2014/main" id="{7B73645D-57DB-2531-2601-A80C6393CB23}"/>
              </a:ext>
            </a:extLst>
          </p:cNvPr>
          <p:cNvCxnSpPr/>
          <p:nvPr/>
        </p:nvCxnSpPr>
        <p:spPr>
          <a:xfrm>
            <a:off x="5112773" y="2800045"/>
            <a:ext cx="2802195" cy="1865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91C242-8159-49C7-5E6F-317C36645E37}"/>
              </a:ext>
            </a:extLst>
          </p:cNvPr>
          <p:cNvSpPr txBox="1"/>
          <p:nvPr/>
        </p:nvSpPr>
        <p:spPr>
          <a:xfrm>
            <a:off x="6148088" y="4022862"/>
            <a:ext cx="986167" cy="646331"/>
          </a:xfrm>
          <a:prstGeom prst="rect">
            <a:avLst/>
          </a:prstGeom>
          <a:noFill/>
        </p:spPr>
        <p:txBody>
          <a:bodyPr wrap="none" rtlCol="0">
            <a:spAutoFit/>
          </a:bodyPr>
          <a:lstStyle/>
          <a:p>
            <a:r>
              <a:rPr lang="en-US" dirty="0"/>
              <a:t>git pull</a:t>
            </a:r>
          </a:p>
          <a:p>
            <a:r>
              <a:rPr lang="en-US" dirty="0"/>
              <a:t>git clone</a:t>
            </a:r>
          </a:p>
        </p:txBody>
      </p:sp>
      <p:sp>
        <p:nvSpPr>
          <p:cNvPr id="10" name="TextBox 9">
            <a:extLst>
              <a:ext uri="{FF2B5EF4-FFF2-40B4-BE49-F238E27FC236}">
                <a16:creationId xmlns:a16="http://schemas.microsoft.com/office/drawing/2014/main" id="{E64FD5D1-AC1C-8D2B-DB4D-E9E21F4A146D}"/>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Git and GitHub Workflow</a:t>
            </a:r>
          </a:p>
        </p:txBody>
      </p:sp>
    </p:spTree>
    <p:extLst>
      <p:ext uri="{BB962C8B-B14F-4D97-AF65-F5344CB8AC3E}">
        <p14:creationId xmlns:p14="http://schemas.microsoft.com/office/powerpoint/2010/main" val="2305035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ChangeArrowheads="1"/>
          </p:cNvSpPr>
          <p:nvPr/>
        </p:nvSpPr>
        <p:spPr bwMode="auto">
          <a:xfrm>
            <a:off x="1989137" y="2202508"/>
            <a:ext cx="81375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pt-BR" sz="4000" i="1" dirty="0">
                <a:solidFill>
                  <a:srgbClr val="0000FF"/>
                </a:solidFill>
              </a:rPr>
              <a:t>Libra</a:t>
            </a:r>
            <a:r>
              <a:rPr lang="pt-BR" sz="4000" i="1" dirty="0"/>
              <a:t> overview</a:t>
            </a:r>
            <a:endParaRPr lang="en-US" altLang="en-US" sz="2400" i="1" dirty="0"/>
          </a:p>
        </p:txBody>
      </p:sp>
      <p:pic>
        <p:nvPicPr>
          <p:cNvPr id="3077" name="Picture 7" descr="Image result for ub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213780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95275" y="5924550"/>
            <a:ext cx="1118235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38914" y="6002024"/>
            <a:ext cx="1523174" cy="830997"/>
          </a:xfrm>
          <a:prstGeom prst="rect">
            <a:avLst/>
          </a:prstGeom>
          <a:noFill/>
        </p:spPr>
        <p:txBody>
          <a:bodyPr wrap="none" rtlCol="0">
            <a:spAutoFit/>
          </a:bodyPr>
          <a:lstStyle/>
          <a:p>
            <a:pPr algn="ctr"/>
            <a:r>
              <a:rPr lang="en-US" sz="2400" b="1" dirty="0"/>
              <a:t>2007-2011</a:t>
            </a:r>
          </a:p>
          <a:p>
            <a:pPr algn="ctr"/>
            <a:r>
              <a:rPr lang="en-US" sz="2400" b="1" dirty="0"/>
              <a:t>(LCCCS)</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4248" t="10582" r="33629" b="20303"/>
          <a:stretch/>
        </p:blipFill>
        <p:spPr>
          <a:xfrm>
            <a:off x="1377740" y="937228"/>
            <a:ext cx="1053580" cy="1169926"/>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4238" t="15362" r="33479" b="18717"/>
          <a:stretch/>
        </p:blipFill>
        <p:spPr>
          <a:xfrm>
            <a:off x="192230" y="1311359"/>
            <a:ext cx="1036331" cy="83386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337" y="2635022"/>
            <a:ext cx="1214193" cy="910060"/>
          </a:xfrm>
          <a:prstGeom prst="rect">
            <a:avLst/>
          </a:prstGeom>
        </p:spPr>
      </p:pic>
      <p:sp>
        <p:nvSpPr>
          <p:cNvPr id="9" name="TextBox 8"/>
          <p:cNvSpPr txBox="1"/>
          <p:nvPr/>
        </p:nvSpPr>
        <p:spPr>
          <a:xfrm>
            <a:off x="421480" y="2235761"/>
            <a:ext cx="1561646" cy="369332"/>
          </a:xfrm>
          <a:prstGeom prst="rect">
            <a:avLst/>
          </a:prstGeom>
          <a:noFill/>
        </p:spPr>
        <p:txBody>
          <a:bodyPr wrap="none" rtlCol="0">
            <a:spAutoFit/>
          </a:bodyPr>
          <a:lstStyle/>
          <a:p>
            <a:pPr algn="ctr"/>
            <a:r>
              <a:rPr lang="en-US" dirty="0"/>
              <a:t>Rigid body MD</a:t>
            </a:r>
          </a:p>
        </p:txBody>
      </p:sp>
      <p:sp>
        <p:nvSpPr>
          <p:cNvPr id="10" name="TextBox 9"/>
          <p:cNvSpPr txBox="1"/>
          <p:nvPr/>
        </p:nvSpPr>
        <p:spPr>
          <a:xfrm>
            <a:off x="-66355" y="790726"/>
            <a:ext cx="1673995" cy="369332"/>
          </a:xfrm>
          <a:prstGeom prst="rect">
            <a:avLst/>
          </a:prstGeom>
          <a:noFill/>
        </p:spPr>
        <p:txBody>
          <a:bodyPr wrap="square" rtlCol="0">
            <a:spAutoFit/>
          </a:bodyPr>
          <a:lstStyle/>
          <a:p>
            <a:pPr algn="ctr"/>
            <a:r>
              <a:rPr lang="en-US" dirty="0"/>
              <a:t>Classical MD </a:t>
            </a:r>
          </a:p>
        </p:txBody>
      </p:sp>
      <p:sp>
        <p:nvSpPr>
          <p:cNvPr id="11" name="TextBox 10"/>
          <p:cNvSpPr txBox="1"/>
          <p:nvPr/>
        </p:nvSpPr>
        <p:spPr>
          <a:xfrm>
            <a:off x="258664" y="3800221"/>
            <a:ext cx="2605207" cy="2123658"/>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t>Simplectic</a:t>
            </a:r>
            <a:r>
              <a:rPr lang="en-US" sz="1600" dirty="0"/>
              <a:t> integrators for classical DOFs</a:t>
            </a:r>
          </a:p>
          <a:p>
            <a:pPr marL="285750" indent="-285750">
              <a:buFont typeface="Arial" panose="020B0604020202020204" pitchFamily="34" charset="0"/>
              <a:buChar char="•"/>
            </a:pPr>
            <a:r>
              <a:rPr lang="en-US" sz="1600" dirty="0"/>
              <a:t>Thermostats</a:t>
            </a:r>
          </a:p>
          <a:p>
            <a:pPr marL="285750" indent="-285750">
              <a:buFont typeface="Arial" panose="020B0604020202020204" pitchFamily="34" charset="0"/>
              <a:buChar char="•"/>
            </a:pPr>
            <a:r>
              <a:rPr lang="en-US" sz="1600" dirty="0" err="1"/>
              <a:t>Barostats</a:t>
            </a:r>
            <a:endParaRPr lang="en-US" sz="1600" dirty="0"/>
          </a:p>
          <a:p>
            <a:pPr marL="285750" indent="-285750">
              <a:buFont typeface="Arial" panose="020B0604020202020204" pitchFamily="34" charset="0"/>
              <a:buChar char="•"/>
            </a:pPr>
            <a:r>
              <a:rPr lang="en-US" sz="1600" dirty="0"/>
              <a:t>Force fields</a:t>
            </a:r>
          </a:p>
          <a:p>
            <a:pPr marL="285750" indent="-285750">
              <a:buFont typeface="Arial" panose="020B0604020202020204" pitchFamily="34" charset="0"/>
              <a:buChar char="•"/>
            </a:pPr>
            <a:r>
              <a:rPr lang="en-US" sz="1600" dirty="0"/>
              <a:t>ANN</a:t>
            </a:r>
          </a:p>
          <a:p>
            <a:pPr marL="285750" indent="-285750">
              <a:buFont typeface="Arial" panose="020B0604020202020204" pitchFamily="34" charset="0"/>
              <a:buChar char="•"/>
            </a:pPr>
            <a:r>
              <a:rPr lang="en-US" sz="1600" dirty="0"/>
              <a:t>Chemical object representation</a:t>
            </a:r>
          </a:p>
        </p:txBody>
      </p:sp>
      <p:pic>
        <p:nvPicPr>
          <p:cNvPr id="13" name="Picture 5" descr="pyxaid_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0178" y="789417"/>
            <a:ext cx="1327356" cy="70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3785344" y="5963287"/>
            <a:ext cx="1523174" cy="830997"/>
          </a:xfrm>
          <a:prstGeom prst="rect">
            <a:avLst/>
          </a:prstGeom>
          <a:noFill/>
        </p:spPr>
        <p:txBody>
          <a:bodyPr wrap="none" rtlCol="0">
            <a:spAutoFit/>
          </a:bodyPr>
          <a:lstStyle/>
          <a:p>
            <a:pPr algn="ctr"/>
            <a:r>
              <a:rPr lang="en-US" sz="2400" b="1" dirty="0"/>
              <a:t>2011-2015</a:t>
            </a:r>
          </a:p>
          <a:p>
            <a:pPr algn="ctr"/>
            <a:r>
              <a:rPr lang="en-US" sz="2400" b="1" dirty="0"/>
              <a:t>(</a:t>
            </a:r>
            <a:r>
              <a:rPr lang="en-US" sz="2400" b="1" dirty="0" err="1"/>
              <a:t>Pyxaid</a:t>
            </a:r>
            <a:r>
              <a:rPr lang="en-US" sz="2400" b="1" dirty="0"/>
              <a:t>)</a:t>
            </a:r>
          </a:p>
        </p:txBody>
      </p:sp>
      <p:pic>
        <p:nvPicPr>
          <p:cNvPr id="15" name="Picture 8" descr="populati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77486" y="2451712"/>
            <a:ext cx="1495818" cy="112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2983084" y="2105973"/>
            <a:ext cx="2398909" cy="369332"/>
          </a:xfrm>
          <a:prstGeom prst="rect">
            <a:avLst/>
          </a:prstGeom>
        </p:spPr>
        <p:txBody>
          <a:bodyPr wrap="square">
            <a:spAutoFit/>
          </a:bodyPr>
          <a:lstStyle/>
          <a:p>
            <a:pPr algn="ctr"/>
            <a:r>
              <a:rPr lang="en-US" dirty="0"/>
              <a:t>Ehrenfest &amp; TSH</a:t>
            </a:r>
          </a:p>
        </p:txBody>
      </p:sp>
      <p:sp>
        <p:nvSpPr>
          <p:cNvPr id="17" name="Rectangle 7"/>
          <p:cNvSpPr>
            <a:spLocks noChangeArrowheads="1"/>
          </p:cNvSpPr>
          <p:nvPr/>
        </p:nvSpPr>
        <p:spPr bwMode="auto">
          <a:xfrm>
            <a:off x="3063494" y="1605572"/>
            <a:ext cx="28807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800100" indent="-342900">
              <a:defRPr>
                <a:solidFill>
                  <a:schemeClr val="tx1"/>
                </a:solidFill>
                <a:latin typeface="Arial" panose="020B0604020202020204" pitchFamily="34" charset="0"/>
                <a:cs typeface="Arial" panose="020B0604020202020204" pitchFamily="34" charset="0"/>
              </a:defRPr>
            </a:lvl2pPr>
            <a:lvl3pPr marL="1257300" indent="-342900">
              <a:defRPr>
                <a:solidFill>
                  <a:schemeClr val="tx1"/>
                </a:solidFill>
                <a:latin typeface="Arial" panose="020B0604020202020204" pitchFamily="34" charset="0"/>
                <a:cs typeface="Arial" panose="020B0604020202020204" pitchFamily="34" charset="0"/>
              </a:defRPr>
            </a:lvl3pPr>
            <a:lvl4pPr marL="1714500" indent="-342900">
              <a:defRPr>
                <a:solidFill>
                  <a:schemeClr val="tx1"/>
                </a:solidFill>
                <a:latin typeface="Arial" panose="020B0604020202020204" pitchFamily="34" charset="0"/>
                <a:cs typeface="Arial" panose="020B0604020202020204" pitchFamily="34" charset="0"/>
              </a:defRPr>
            </a:lvl4pPr>
            <a:lvl5pPr marL="2171700" indent="-342900">
              <a:defRPr>
                <a:solidFill>
                  <a:schemeClr val="tx1"/>
                </a:solidFill>
                <a:latin typeface="Arial" panose="020B0604020202020204" pitchFamily="34" charset="0"/>
                <a:cs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dirty="0" err="1"/>
              <a:t>Akimov</a:t>
            </a:r>
            <a:r>
              <a:rPr lang="en-US" altLang="en-US" sz="1200" dirty="0"/>
              <a:t>, </a:t>
            </a:r>
            <a:r>
              <a:rPr lang="en-US" altLang="en-US" sz="1200" dirty="0" err="1"/>
              <a:t>Prezhdo</a:t>
            </a:r>
            <a:r>
              <a:rPr lang="en-US" altLang="en-US" sz="1200" dirty="0"/>
              <a:t>, </a:t>
            </a:r>
            <a:r>
              <a:rPr lang="en-US" altLang="en-US" sz="1200" i="1" dirty="0"/>
              <a:t>JCTC,</a:t>
            </a:r>
            <a:r>
              <a:rPr lang="en-US" altLang="en-US" sz="1200" dirty="0"/>
              <a:t> </a:t>
            </a:r>
            <a:r>
              <a:rPr lang="en-US" altLang="en-US" sz="1200" b="1" dirty="0"/>
              <a:t>2013</a:t>
            </a:r>
            <a:r>
              <a:rPr lang="en-US" altLang="en-US" sz="1200" dirty="0"/>
              <a:t>, 9, 4959.</a:t>
            </a:r>
          </a:p>
          <a:p>
            <a:pPr eaLnBrk="1" hangingPunct="1"/>
            <a:r>
              <a:rPr lang="en-US" altLang="en-US" sz="1200" dirty="0" err="1"/>
              <a:t>Akimov</a:t>
            </a:r>
            <a:r>
              <a:rPr lang="en-US" altLang="en-US" sz="1200" dirty="0"/>
              <a:t>, </a:t>
            </a:r>
            <a:r>
              <a:rPr lang="en-US" altLang="en-US" sz="1200" dirty="0" err="1"/>
              <a:t>Prezhdo</a:t>
            </a:r>
            <a:r>
              <a:rPr lang="en-US" altLang="en-US" sz="1200" dirty="0"/>
              <a:t>, </a:t>
            </a:r>
            <a:r>
              <a:rPr lang="en-US" altLang="en-US" sz="1200" i="1" dirty="0"/>
              <a:t>JCTC</a:t>
            </a:r>
            <a:r>
              <a:rPr lang="en-US" altLang="en-US" sz="1200" dirty="0"/>
              <a:t>, </a:t>
            </a:r>
            <a:r>
              <a:rPr lang="en-US" altLang="en-US" sz="1200" b="1" dirty="0"/>
              <a:t>2014</a:t>
            </a:r>
            <a:r>
              <a:rPr lang="en-US" altLang="en-US" sz="1200" dirty="0"/>
              <a:t>, 10, 789</a:t>
            </a:r>
          </a:p>
        </p:txBody>
      </p:sp>
      <p:sp>
        <p:nvSpPr>
          <p:cNvPr id="18" name="TextBox 17"/>
          <p:cNvSpPr txBox="1"/>
          <p:nvPr/>
        </p:nvSpPr>
        <p:spPr>
          <a:xfrm>
            <a:off x="2876754" y="3823687"/>
            <a:ext cx="298203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t>Simplectic</a:t>
            </a:r>
            <a:r>
              <a:rPr lang="en-US" sz="1600" dirty="0"/>
              <a:t> integrators for TDSE</a:t>
            </a:r>
          </a:p>
          <a:p>
            <a:pPr marL="285750" indent="-285750">
              <a:buFont typeface="Arial" panose="020B0604020202020204" pitchFamily="34" charset="0"/>
              <a:buChar char="•"/>
            </a:pPr>
            <a:r>
              <a:rPr lang="en-US" sz="1600" dirty="0"/>
              <a:t>TSH, Ehrenfest, stand-alone scripts</a:t>
            </a:r>
          </a:p>
          <a:p>
            <a:pPr marL="285750" indent="-285750">
              <a:buFont typeface="Arial" panose="020B0604020202020204" pitchFamily="34" charset="0"/>
              <a:buChar char="•"/>
            </a:pPr>
            <a:r>
              <a:rPr lang="en-US" sz="1600" dirty="0"/>
              <a:t>Decoherence methods</a:t>
            </a:r>
          </a:p>
          <a:p>
            <a:pPr marL="285750" indent="-285750">
              <a:buFont typeface="Arial" panose="020B0604020202020204" pitchFamily="34" charset="0"/>
              <a:buChar char="•"/>
            </a:pPr>
            <a:r>
              <a:rPr lang="en-US" sz="1600" dirty="0"/>
              <a:t>Model problems</a:t>
            </a:r>
          </a:p>
          <a:p>
            <a:pPr marL="285750" indent="-285750">
              <a:buFont typeface="Arial" panose="020B0604020202020204" pitchFamily="34" charset="0"/>
              <a:buChar char="•"/>
            </a:pPr>
            <a:r>
              <a:rPr lang="en-US" sz="1600" dirty="0"/>
              <a:t>Added HF and EHT to LCCCS</a:t>
            </a:r>
          </a:p>
          <a:p>
            <a:pPr marL="285750" indent="-285750">
              <a:buFont typeface="Arial" panose="020B0604020202020204" pitchFamily="34" charset="0"/>
              <a:buChar char="•"/>
            </a:pPr>
            <a:r>
              <a:rPr lang="en-US" sz="1600" dirty="0"/>
              <a:t>Interface with VASP, then QE</a:t>
            </a:r>
          </a:p>
        </p:txBody>
      </p:sp>
      <p:sp>
        <p:nvSpPr>
          <p:cNvPr id="19" name="TextBox 18"/>
          <p:cNvSpPr txBox="1"/>
          <p:nvPr/>
        </p:nvSpPr>
        <p:spPr>
          <a:xfrm>
            <a:off x="6701465" y="5963287"/>
            <a:ext cx="1561646" cy="830997"/>
          </a:xfrm>
          <a:prstGeom prst="rect">
            <a:avLst/>
          </a:prstGeom>
          <a:noFill/>
        </p:spPr>
        <p:txBody>
          <a:bodyPr wrap="none" rtlCol="0">
            <a:spAutoFit/>
          </a:bodyPr>
          <a:lstStyle/>
          <a:p>
            <a:pPr algn="ctr"/>
            <a:r>
              <a:rPr lang="en-US" sz="2400" b="1" dirty="0"/>
              <a:t>2015/2016</a:t>
            </a:r>
          </a:p>
          <a:p>
            <a:pPr algn="ctr"/>
            <a:r>
              <a:rPr lang="en-US" sz="2400" b="1" dirty="0"/>
              <a:t>(Libra)</a:t>
            </a:r>
          </a:p>
        </p:txBody>
      </p:sp>
      <p:pic>
        <p:nvPicPr>
          <p:cNvPr id="20" name="Picture 11" descr="movie"/>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8790" y="2481878"/>
            <a:ext cx="1569754" cy="117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6378084" y="2001679"/>
            <a:ext cx="706757" cy="369332"/>
          </a:xfrm>
          <a:prstGeom prst="rect">
            <a:avLst/>
          </a:prstGeom>
          <a:noFill/>
        </p:spPr>
        <p:txBody>
          <a:bodyPr wrap="square" rtlCol="0">
            <a:spAutoFit/>
          </a:bodyPr>
          <a:lstStyle/>
          <a:p>
            <a:r>
              <a:rPr lang="en-US" dirty="0"/>
              <a:t>DVR</a:t>
            </a:r>
          </a:p>
        </p:txBody>
      </p:sp>
      <p:pic>
        <p:nvPicPr>
          <p:cNvPr id="22" name="Picture 14" descr="logo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5664" y="641833"/>
            <a:ext cx="1956540" cy="8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6"/>
          <p:cNvSpPr>
            <a:spLocks noChangeArrowheads="1"/>
          </p:cNvSpPr>
          <p:nvPr/>
        </p:nvSpPr>
        <p:spPr bwMode="auto">
          <a:xfrm>
            <a:off x="6455664" y="1613813"/>
            <a:ext cx="21387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err="1"/>
              <a:t>Akimov</a:t>
            </a:r>
            <a:r>
              <a:rPr lang="en-US" altLang="en-US" sz="1200" dirty="0"/>
              <a:t> </a:t>
            </a:r>
            <a:r>
              <a:rPr lang="en-US" altLang="en-US" sz="1200" i="1" dirty="0"/>
              <a:t>JCC,</a:t>
            </a:r>
            <a:r>
              <a:rPr lang="en-US" altLang="en-US" sz="1200" dirty="0"/>
              <a:t> </a:t>
            </a:r>
            <a:r>
              <a:rPr lang="en-US" altLang="en-US" sz="1200" b="1" dirty="0"/>
              <a:t>2016</a:t>
            </a:r>
            <a:r>
              <a:rPr lang="en-US" altLang="en-US" sz="1200" dirty="0"/>
              <a:t>, 37, 1626</a:t>
            </a:r>
          </a:p>
        </p:txBody>
      </p:sp>
      <p:sp>
        <p:nvSpPr>
          <p:cNvPr id="24" name="TextBox 23"/>
          <p:cNvSpPr txBox="1"/>
          <p:nvPr/>
        </p:nvSpPr>
        <p:spPr>
          <a:xfrm>
            <a:off x="8926524" y="4407815"/>
            <a:ext cx="3036473" cy="1477328"/>
          </a:xfrm>
          <a:prstGeom prst="rect">
            <a:avLst/>
          </a:prstGeom>
          <a:noFill/>
        </p:spPr>
        <p:txBody>
          <a:bodyPr wrap="square">
            <a:spAutoFit/>
          </a:bodyPr>
          <a:lstStyle/>
          <a:p>
            <a:pPr algn="ctr" eaLnBrk="1" hangingPunct="1">
              <a:defRPr/>
            </a:pPr>
            <a:r>
              <a:rPr lang="en-US" b="1" dirty="0">
                <a:solidFill>
                  <a:srgbClr val="0000FF"/>
                </a:solidFill>
                <a:cs typeface="Arial" panose="020B0604020202020204" pitchFamily="34" charset="0"/>
              </a:rPr>
              <a:t>Pyxaid2 </a:t>
            </a:r>
            <a:r>
              <a:rPr lang="en-US" b="1" dirty="0">
                <a:cs typeface="Arial" panose="020B0604020202020204" pitchFamily="34" charset="0"/>
              </a:rPr>
              <a:t>(with Prof. Wei Li)</a:t>
            </a:r>
          </a:p>
          <a:p>
            <a:pPr eaLnBrk="1" hangingPunct="1">
              <a:defRPr/>
            </a:pPr>
            <a:endParaRPr lang="en-US" dirty="0">
              <a:cs typeface="Arial" panose="020B0604020202020204" pitchFamily="34" charset="0"/>
            </a:endParaRPr>
          </a:p>
          <a:p>
            <a:pPr eaLnBrk="1" hangingPunct="1">
              <a:defRPr/>
            </a:pPr>
            <a:r>
              <a:rPr lang="en-US" sz="1200" dirty="0">
                <a:latin typeface="Arial" panose="020B0604020202020204" pitchFamily="34" charset="0"/>
                <a:cs typeface="Arial" panose="020B0604020202020204" pitchFamily="34" charset="0"/>
              </a:rPr>
              <a:t>Li, Zhou, </a:t>
            </a:r>
            <a:r>
              <a:rPr lang="en-US" sz="1200" dirty="0" err="1">
                <a:latin typeface="Arial" panose="020B0604020202020204" pitchFamily="34" charset="0"/>
                <a:cs typeface="Arial" panose="020B0604020202020204" pitchFamily="34" charset="0"/>
              </a:rPr>
              <a:t>Prezhdo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Akimov</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ACS Energy Lett</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2018</a:t>
            </a:r>
            <a:r>
              <a:rPr lang="en-US" sz="1200" dirty="0">
                <a:latin typeface="Arial" panose="020B0604020202020204" pitchFamily="34" charset="0"/>
                <a:cs typeface="Arial" panose="020B0604020202020204" pitchFamily="34" charset="0"/>
              </a:rPr>
              <a:t>, 3, 2159</a:t>
            </a:r>
          </a:p>
          <a:p>
            <a:pPr eaLnBrk="1" hangingPunct="1">
              <a:defRP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sz="1600" dirty="0">
                <a:cs typeface="Arial" panose="020B0604020202020204" pitchFamily="34" charset="0"/>
              </a:rPr>
              <a:t>SOC, multiple k-points, etc.</a:t>
            </a:r>
          </a:p>
        </p:txBody>
      </p:sp>
      <p:sp>
        <p:nvSpPr>
          <p:cNvPr id="25" name="TextBox 24"/>
          <p:cNvSpPr txBox="1"/>
          <p:nvPr/>
        </p:nvSpPr>
        <p:spPr>
          <a:xfrm>
            <a:off x="6144947" y="3678764"/>
            <a:ext cx="2305773" cy="2123658"/>
          </a:xfrm>
          <a:prstGeom prst="rect">
            <a:avLst/>
          </a:prstGeom>
          <a:noFill/>
        </p:spPr>
        <p:txBody>
          <a:bodyPr wrap="square" rtlCol="0">
            <a:spAutoFit/>
          </a:bodyPr>
          <a:lstStyle/>
          <a:p>
            <a:pPr marL="285750" indent="-285750">
              <a:buFont typeface="Arial" panose="020B0604020202020204" pitchFamily="34" charset="0"/>
              <a:buChar char="•"/>
            </a:pPr>
            <a:r>
              <a:rPr lang="en-US" sz="1600" dirty="0"/>
              <a:t>Modularization and revision</a:t>
            </a:r>
          </a:p>
          <a:p>
            <a:pPr marL="285750" indent="-285750">
              <a:buFont typeface="Arial" panose="020B0604020202020204" pitchFamily="34" charset="0"/>
              <a:buChar char="•"/>
            </a:pPr>
            <a:r>
              <a:rPr lang="en-US" sz="1600" dirty="0"/>
              <a:t>DVR methods</a:t>
            </a:r>
          </a:p>
          <a:p>
            <a:pPr marL="285750" indent="-285750">
              <a:buFont typeface="Arial" panose="020B0604020202020204" pitchFamily="34" charset="0"/>
              <a:buChar char="•"/>
            </a:pPr>
            <a:r>
              <a:rPr lang="en-US" sz="1600" dirty="0"/>
              <a:t>Semiempirical Hamiltonians</a:t>
            </a:r>
          </a:p>
          <a:p>
            <a:pPr marL="285750" indent="-285750">
              <a:buFont typeface="Arial" panose="020B0604020202020204" pitchFamily="34" charset="0"/>
              <a:buChar char="•"/>
            </a:pPr>
            <a:r>
              <a:rPr lang="en-US" sz="1600" dirty="0"/>
              <a:t>Molecular integrals</a:t>
            </a:r>
          </a:p>
          <a:p>
            <a:pPr marL="285750" indent="-285750">
              <a:buFont typeface="Arial" panose="020B0604020202020204" pitchFamily="34" charset="0"/>
              <a:buChar char="•"/>
            </a:pPr>
            <a:r>
              <a:rPr lang="en-US" sz="1600" dirty="0"/>
              <a:t>Decoherence methods, TSH</a:t>
            </a:r>
          </a:p>
        </p:txBody>
      </p:sp>
      <p:sp>
        <p:nvSpPr>
          <p:cNvPr id="26" name="TextBox 25"/>
          <p:cNvSpPr txBox="1"/>
          <p:nvPr/>
        </p:nvSpPr>
        <p:spPr>
          <a:xfrm>
            <a:off x="9066066" y="5923879"/>
            <a:ext cx="2411559" cy="830997"/>
          </a:xfrm>
          <a:prstGeom prst="rect">
            <a:avLst/>
          </a:prstGeom>
          <a:noFill/>
        </p:spPr>
        <p:txBody>
          <a:bodyPr wrap="none" rtlCol="0">
            <a:spAutoFit/>
          </a:bodyPr>
          <a:lstStyle/>
          <a:p>
            <a:pPr algn="ctr"/>
            <a:r>
              <a:rPr lang="en-US" sz="2400" b="1" dirty="0"/>
              <a:t>2018</a:t>
            </a:r>
          </a:p>
          <a:p>
            <a:pPr algn="ctr"/>
            <a:r>
              <a:rPr lang="en-US" sz="2400" b="1" dirty="0"/>
              <a:t>(Pyxaid2, Libra-X)</a:t>
            </a:r>
          </a:p>
        </p:txBody>
      </p:sp>
      <p:sp>
        <p:nvSpPr>
          <p:cNvPr id="27" name="TextBox 26"/>
          <p:cNvSpPr txBox="1"/>
          <p:nvPr/>
        </p:nvSpPr>
        <p:spPr>
          <a:xfrm>
            <a:off x="8771787" y="748045"/>
            <a:ext cx="3345945" cy="2585323"/>
          </a:xfrm>
          <a:prstGeom prst="rect">
            <a:avLst/>
          </a:prstGeom>
          <a:noFill/>
        </p:spPr>
        <p:txBody>
          <a:bodyPr wrap="square">
            <a:spAutoFit/>
          </a:bodyPr>
          <a:lstStyle/>
          <a:p>
            <a:pPr algn="ctr" eaLnBrk="1" hangingPunct="1">
              <a:defRPr/>
            </a:pPr>
            <a:r>
              <a:rPr lang="en-US" b="1" dirty="0">
                <a:solidFill>
                  <a:srgbClr val="0000FF"/>
                </a:solidFill>
                <a:cs typeface="Arial" panose="020B0604020202020204" pitchFamily="34" charset="0"/>
              </a:rPr>
              <a:t>Libra-X</a:t>
            </a:r>
            <a:r>
              <a:rPr lang="en-US" b="1" dirty="0">
                <a:cs typeface="Arial" panose="020B0604020202020204" pitchFamily="34" charset="0"/>
              </a:rPr>
              <a:t> (with Drs. </a:t>
            </a:r>
            <a:r>
              <a:rPr lang="en-US" b="1" dirty="0" err="1">
                <a:cs typeface="Arial" panose="020B0604020202020204" pitchFamily="34" charset="0"/>
              </a:rPr>
              <a:t>Ryoji</a:t>
            </a:r>
            <a:r>
              <a:rPr lang="en-US" b="1" dirty="0">
                <a:cs typeface="Arial" panose="020B0604020202020204" pitchFamily="34" charset="0"/>
              </a:rPr>
              <a:t> Asahi, </a:t>
            </a:r>
            <a:r>
              <a:rPr lang="en-US" b="1" dirty="0" err="1">
                <a:cs typeface="Arial" panose="020B0604020202020204" pitchFamily="34" charset="0"/>
              </a:rPr>
              <a:t>Kosuke</a:t>
            </a:r>
            <a:r>
              <a:rPr lang="en-US" b="1" dirty="0">
                <a:cs typeface="Arial" panose="020B0604020202020204" pitchFamily="34" charset="0"/>
              </a:rPr>
              <a:t> Sato, Ekadashi Pradhan)</a:t>
            </a:r>
          </a:p>
          <a:p>
            <a:pPr algn="ctr" eaLnBrk="1" hangingPunct="1">
              <a:defRPr/>
            </a:pPr>
            <a:endParaRPr lang="en-US" sz="1200" dirty="0">
              <a:cs typeface="Arial" panose="020B0604020202020204" pitchFamily="34" charset="0"/>
            </a:endParaRPr>
          </a:p>
          <a:p>
            <a:pPr algn="ctr">
              <a:defRPr/>
            </a:pPr>
            <a:r>
              <a:rPr lang="en-US" sz="1200" dirty="0">
                <a:latin typeface="Arial" panose="020B0604020202020204" pitchFamily="34" charset="0"/>
                <a:cs typeface="Arial" panose="020B0604020202020204" pitchFamily="34" charset="0"/>
              </a:rPr>
              <a:t>Sato, Pradhan, Asahi, </a:t>
            </a:r>
            <a:r>
              <a:rPr lang="en-US" sz="1200" dirty="0" err="1">
                <a:latin typeface="Arial" panose="020B0604020202020204" pitchFamily="34" charset="0"/>
                <a:cs typeface="Arial" panose="020B0604020202020204" pitchFamily="34" charset="0"/>
              </a:rPr>
              <a:t>Akimov</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PCCP</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2018,</a:t>
            </a:r>
            <a:r>
              <a:rPr lang="en-US" sz="1200" dirty="0">
                <a:latin typeface="Arial" panose="020B0604020202020204" pitchFamily="34" charset="0"/>
                <a:cs typeface="Arial" panose="020B0604020202020204" pitchFamily="34" charset="0"/>
              </a:rPr>
              <a:t> 20, 25275</a:t>
            </a:r>
          </a:p>
          <a:p>
            <a:pPr algn="ctr">
              <a:defRPr/>
            </a:pPr>
            <a:r>
              <a:rPr lang="en-US" sz="1200" dirty="0">
                <a:latin typeface="Arial" panose="020B0604020202020204" pitchFamily="34" charset="0"/>
                <a:cs typeface="Arial" panose="020B0604020202020204" pitchFamily="34" charset="0"/>
              </a:rPr>
              <a:t>Pradhan, Sato, </a:t>
            </a:r>
            <a:r>
              <a:rPr lang="en-US" sz="1200" dirty="0" err="1">
                <a:latin typeface="Arial" panose="020B0604020202020204" pitchFamily="34" charset="0"/>
                <a:cs typeface="Arial" panose="020B0604020202020204" pitchFamily="34" charset="0"/>
              </a:rPr>
              <a:t>Akimov</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J. Phys.: </a:t>
            </a:r>
            <a:r>
              <a:rPr lang="en-US" sz="1200" i="1" dirty="0" err="1">
                <a:latin typeface="Arial" panose="020B0604020202020204" pitchFamily="34" charset="0"/>
                <a:cs typeface="Arial" panose="020B0604020202020204" pitchFamily="34" charset="0"/>
              </a:rPr>
              <a:t>Condens</a:t>
            </a:r>
            <a:r>
              <a:rPr lang="en-US" sz="1200" i="1" dirty="0">
                <a:latin typeface="Arial" panose="020B0604020202020204" pitchFamily="34" charset="0"/>
                <a:cs typeface="Arial" panose="020B0604020202020204" pitchFamily="34" charset="0"/>
              </a:rPr>
              <a:t>. Matter</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2018</a:t>
            </a:r>
            <a:r>
              <a:rPr lang="en-US" sz="1200" dirty="0">
                <a:latin typeface="Arial" panose="020B0604020202020204" pitchFamily="34" charset="0"/>
                <a:cs typeface="Arial" panose="020B0604020202020204" pitchFamily="34" charset="0"/>
              </a:rPr>
              <a:t>, 30, 484002</a:t>
            </a:r>
          </a:p>
          <a:p>
            <a:pPr algn="ctr">
              <a:defRPr/>
            </a:pPr>
            <a:endParaRPr lang="en-US" sz="1200" dirty="0">
              <a:cs typeface="Arial" panose="020B0604020202020204" pitchFamily="34" charset="0"/>
            </a:endParaRPr>
          </a:p>
          <a:p>
            <a:pPr marL="285750" indent="-285750">
              <a:buFont typeface="Arial" panose="020B0604020202020204" pitchFamily="34" charset="0"/>
              <a:buChar char="•"/>
              <a:defRPr/>
            </a:pPr>
            <a:r>
              <a:rPr lang="en-US" sz="1600" dirty="0">
                <a:cs typeface="Arial" panose="020B0604020202020204" pitchFamily="34" charset="0"/>
              </a:rPr>
              <a:t>Interfaces with GAMESS, QE</a:t>
            </a:r>
          </a:p>
          <a:p>
            <a:pPr marL="285750" indent="-285750">
              <a:buFont typeface="Arial" panose="020B0604020202020204" pitchFamily="34" charset="0"/>
              <a:buChar char="•"/>
              <a:defRPr/>
            </a:pPr>
            <a:r>
              <a:rPr lang="en-US" sz="1600" dirty="0">
                <a:cs typeface="Arial" panose="020B0604020202020204" pitchFamily="34" charset="0"/>
              </a:rPr>
              <a:t>Added back-reaction for QE</a:t>
            </a:r>
          </a:p>
          <a:p>
            <a:pPr marL="285750" indent="-285750">
              <a:buFont typeface="Arial" panose="020B0604020202020204" pitchFamily="34" charset="0"/>
              <a:buChar char="•"/>
              <a:defRPr/>
            </a:pPr>
            <a:r>
              <a:rPr lang="en-US" sz="1600" dirty="0">
                <a:cs typeface="Arial" panose="020B0604020202020204" pitchFamily="34" charset="0"/>
              </a:rPr>
              <a:t>More modularization</a:t>
            </a:r>
          </a:p>
        </p:txBody>
      </p:sp>
      <p:pic>
        <p:nvPicPr>
          <p:cNvPr id="29" name="Picture 28" descr="D:\WORK\BUFFALO\Research\Projects_students\Ekadashi_Pradhan\Project_Excitonic\Writing\deltascfnamdpaperofjctcsubmission\Fig8a.tif"/>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16969" y="2533015"/>
            <a:ext cx="1211743" cy="908807"/>
          </a:xfrm>
          <a:prstGeom prst="rect">
            <a:avLst/>
          </a:prstGeom>
          <a:noFill/>
          <a:ln>
            <a:noFill/>
          </a:ln>
        </p:spPr>
      </p:pic>
      <p:sp>
        <p:nvSpPr>
          <p:cNvPr id="30" name="TextBox 29"/>
          <p:cNvSpPr txBox="1"/>
          <p:nvPr/>
        </p:nvSpPr>
        <p:spPr>
          <a:xfrm>
            <a:off x="7218377" y="2040707"/>
            <a:ext cx="1467261" cy="369332"/>
          </a:xfrm>
          <a:prstGeom prst="rect">
            <a:avLst/>
          </a:prstGeom>
          <a:noFill/>
        </p:spPr>
        <p:txBody>
          <a:bodyPr wrap="none" rtlCol="0">
            <a:spAutoFit/>
          </a:bodyPr>
          <a:lstStyle/>
          <a:p>
            <a:r>
              <a:rPr lang="en-US" dirty="0"/>
              <a:t>Back-reaction</a:t>
            </a:r>
          </a:p>
        </p:txBody>
      </p:sp>
      <p:grpSp>
        <p:nvGrpSpPr>
          <p:cNvPr id="35" name="Group 34"/>
          <p:cNvGrpSpPr/>
          <p:nvPr/>
        </p:nvGrpSpPr>
        <p:grpSpPr>
          <a:xfrm>
            <a:off x="8926524" y="3362452"/>
            <a:ext cx="2070778" cy="952500"/>
            <a:chOff x="8923997" y="3248777"/>
            <a:chExt cx="2070778" cy="952500"/>
          </a:xfrm>
        </p:grpSpPr>
        <p:pic>
          <p:nvPicPr>
            <p:cNvPr id="31" name="Picture 2" descr="fmo_0_iso_0"/>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5147" r="20165"/>
            <a:stretch/>
          </p:blipFill>
          <p:spPr bwMode="auto">
            <a:xfrm>
              <a:off x="10103991" y="3312479"/>
              <a:ext cx="890784" cy="83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5" descr="fmo_3_iso_0"/>
            <p:cNvPicPr>
              <a:picLocks noChangeAspect="1" noChangeArrowheads="1"/>
            </p:cNvPicPr>
            <p:nvPr/>
          </p:nvPicPr>
          <p:blipFill rotWithShape="1">
            <a:blip r:embed="rId11">
              <a:extLst>
                <a:ext uri="{28A0092B-C50C-407E-A947-70E740481C1C}">
                  <a14:useLocalDpi xmlns:a14="http://schemas.microsoft.com/office/drawing/2010/main" val="0"/>
                </a:ext>
              </a:extLst>
            </a:blip>
            <a:srcRect l="25803" r="18239"/>
            <a:stretch/>
          </p:blipFill>
          <p:spPr bwMode="auto">
            <a:xfrm>
              <a:off x="8923997" y="3248777"/>
              <a:ext cx="10287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ight Arrow 32"/>
            <p:cNvSpPr/>
            <p:nvPr/>
          </p:nvSpPr>
          <p:spPr>
            <a:xfrm>
              <a:off x="9801403" y="3495929"/>
              <a:ext cx="366086"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5"/>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930607" y="3120349"/>
            <a:ext cx="1261393"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a:extLst>
              <a:ext uri="{FF2B5EF4-FFF2-40B4-BE49-F238E27FC236}">
                <a16:creationId xmlns:a16="http://schemas.microsoft.com/office/drawing/2014/main" id="{0FE7A8F0-7406-48CD-A40A-B0F8927C4129}"/>
              </a:ext>
            </a:extLst>
          </p:cNvPr>
          <p:cNvPicPr>
            <a:picLocks noChangeAspect="1"/>
          </p:cNvPicPr>
          <p:nvPr/>
        </p:nvPicPr>
        <p:blipFill>
          <a:blip r:embed="rId13"/>
          <a:stretch>
            <a:fillRect/>
          </a:stretch>
        </p:blipFill>
        <p:spPr>
          <a:xfrm>
            <a:off x="4220728" y="2519317"/>
            <a:ext cx="1543856" cy="1157891"/>
          </a:xfrm>
          <a:prstGeom prst="rect">
            <a:avLst/>
          </a:prstGeom>
        </p:spPr>
      </p:pic>
      <p:sp>
        <p:nvSpPr>
          <p:cNvPr id="3" name="TextBox 2">
            <a:extLst>
              <a:ext uri="{FF2B5EF4-FFF2-40B4-BE49-F238E27FC236}">
                <a16:creationId xmlns:a16="http://schemas.microsoft.com/office/drawing/2014/main" id="{88216CF7-9751-E116-4837-BF8749A6BDBA}"/>
              </a:ext>
            </a:extLst>
          </p:cNvPr>
          <p:cNvSpPr txBox="1"/>
          <p:nvPr/>
        </p:nvSpPr>
        <p:spPr>
          <a:xfrm>
            <a:off x="1420238" y="17505"/>
            <a:ext cx="8979108" cy="523220"/>
          </a:xfrm>
          <a:prstGeom prst="rect">
            <a:avLst/>
          </a:prstGeom>
          <a:noFill/>
        </p:spPr>
        <p:txBody>
          <a:bodyPr wrap="square" rtlCol="0">
            <a:spAutoFit/>
          </a:bodyPr>
          <a:lstStyle/>
          <a:p>
            <a:pPr algn="ctr"/>
            <a:r>
              <a:rPr lang="en-US" sz="2800" b="1" dirty="0">
                <a:solidFill>
                  <a:srgbClr val="0070C0"/>
                </a:solidFill>
              </a:rPr>
              <a:t>Libra History</a:t>
            </a:r>
          </a:p>
        </p:txBody>
      </p:sp>
    </p:spTree>
    <p:extLst>
      <p:ext uri="{BB962C8B-B14F-4D97-AF65-F5344CB8AC3E}">
        <p14:creationId xmlns:p14="http://schemas.microsoft.com/office/powerpoint/2010/main" val="93203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295275" y="5924550"/>
            <a:ext cx="1118235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66210" y="6074878"/>
            <a:ext cx="806632" cy="461665"/>
          </a:xfrm>
          <a:prstGeom prst="rect">
            <a:avLst/>
          </a:prstGeom>
          <a:noFill/>
        </p:spPr>
        <p:txBody>
          <a:bodyPr wrap="none" rtlCol="0">
            <a:spAutoFit/>
          </a:bodyPr>
          <a:lstStyle/>
          <a:p>
            <a:pPr algn="ctr"/>
            <a:r>
              <a:rPr lang="en-US" sz="2400" b="1" dirty="0"/>
              <a:t>2018</a:t>
            </a:r>
          </a:p>
        </p:txBody>
      </p:sp>
      <p:grpSp>
        <p:nvGrpSpPr>
          <p:cNvPr id="24" name="Group 23"/>
          <p:cNvGrpSpPr/>
          <p:nvPr/>
        </p:nvGrpSpPr>
        <p:grpSpPr>
          <a:xfrm>
            <a:off x="55499" y="4364466"/>
            <a:ext cx="3086451" cy="1032621"/>
            <a:chOff x="2687174" y="4377251"/>
            <a:chExt cx="3086451" cy="1032621"/>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5121" y="4403327"/>
              <a:ext cx="1618504" cy="995084"/>
            </a:xfrm>
            <a:prstGeom prst="rect">
              <a:avLst/>
            </a:prstGeom>
            <a:noFill/>
            <a:ln>
              <a:noFill/>
            </a:ln>
          </p:spPr>
        </p:pic>
        <p:pic>
          <p:nvPicPr>
            <p:cNvPr id="8" name="Picture 7">
              <a:extLst>
                <a:ext uri="{FF2B5EF4-FFF2-40B4-BE49-F238E27FC236}">
                  <a16:creationId xmlns:a16="http://schemas.microsoft.com/office/drawing/2014/main" id="{3AC2A156-30DD-422F-9EEB-B4424CB6F7C7}"/>
                </a:ext>
              </a:extLst>
            </p:cNvPr>
            <p:cNvPicPr>
              <a:picLocks noChangeAspect="1"/>
            </p:cNvPicPr>
            <p:nvPr/>
          </p:nvPicPr>
          <p:blipFill>
            <a:blip r:embed="rId3"/>
            <a:stretch>
              <a:fillRect/>
            </a:stretch>
          </p:blipFill>
          <p:spPr>
            <a:xfrm>
              <a:off x="2687174" y="4377251"/>
              <a:ext cx="1674098" cy="1032621"/>
            </a:xfrm>
            <a:prstGeom prst="rect">
              <a:avLst/>
            </a:prstGeom>
          </p:spPr>
        </p:pic>
        <p:sp>
          <p:nvSpPr>
            <p:cNvPr id="9" name="Right Arrow 8"/>
            <p:cNvSpPr/>
            <p:nvPr/>
          </p:nvSpPr>
          <p:spPr>
            <a:xfrm>
              <a:off x="4042388" y="4700821"/>
              <a:ext cx="366086" cy="33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374954" y="3494634"/>
            <a:ext cx="2240613" cy="369332"/>
          </a:xfrm>
          <a:prstGeom prst="rect">
            <a:avLst/>
          </a:prstGeom>
        </p:spPr>
        <p:txBody>
          <a:bodyPr wrap="none">
            <a:spAutoFit/>
          </a:bodyPr>
          <a:lstStyle/>
          <a:p>
            <a:pPr algn="ctr"/>
            <a:r>
              <a:rPr lang="en-US" dirty="0"/>
              <a:t>Entangled trajectories</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3527" y="1531493"/>
            <a:ext cx="2199423" cy="1200740"/>
          </a:xfrm>
          <a:prstGeom prst="rect">
            <a:avLst/>
          </a:prstGeom>
        </p:spPr>
      </p:pic>
      <p:sp>
        <p:nvSpPr>
          <p:cNvPr id="12" name="TextBox 11"/>
          <p:cNvSpPr txBox="1"/>
          <p:nvPr/>
        </p:nvSpPr>
        <p:spPr>
          <a:xfrm>
            <a:off x="6629765" y="759491"/>
            <a:ext cx="1130833" cy="369332"/>
          </a:xfrm>
          <a:prstGeom prst="rect">
            <a:avLst/>
          </a:prstGeom>
          <a:noFill/>
        </p:spPr>
        <p:txBody>
          <a:bodyPr wrap="square" rtlCol="0">
            <a:spAutoFit/>
          </a:bodyPr>
          <a:lstStyle/>
          <a:p>
            <a:pPr algn="ctr"/>
            <a:r>
              <a:rPr lang="en-US" dirty="0"/>
              <a:t>HEOM</a:t>
            </a: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83173" y="4585833"/>
            <a:ext cx="1922861" cy="931790"/>
          </a:xfrm>
          <a:prstGeom prst="rect">
            <a:avLst/>
          </a:prstGeom>
        </p:spPr>
      </p:pic>
      <p:sp>
        <p:nvSpPr>
          <p:cNvPr id="14" name="TextBox 13"/>
          <p:cNvSpPr txBox="1"/>
          <p:nvPr/>
        </p:nvSpPr>
        <p:spPr>
          <a:xfrm>
            <a:off x="9327026" y="3757081"/>
            <a:ext cx="2650727" cy="646331"/>
          </a:xfrm>
          <a:prstGeom prst="rect">
            <a:avLst/>
          </a:prstGeom>
          <a:noFill/>
        </p:spPr>
        <p:txBody>
          <a:bodyPr wrap="none" rtlCol="0">
            <a:spAutoFit/>
          </a:bodyPr>
          <a:lstStyle/>
          <a:p>
            <a:pPr algn="ctr"/>
            <a:r>
              <a:rPr lang="en-US" dirty="0"/>
              <a:t>Machine Learning revised.</a:t>
            </a:r>
          </a:p>
          <a:p>
            <a:pPr algn="ctr"/>
            <a:r>
              <a:rPr lang="en-US" dirty="0"/>
              <a:t>TD-ML approach</a:t>
            </a:r>
          </a:p>
        </p:txBody>
      </p:sp>
      <p:sp>
        <p:nvSpPr>
          <p:cNvPr id="15" name="Rectangle 14"/>
          <p:cNvSpPr/>
          <p:nvPr/>
        </p:nvSpPr>
        <p:spPr>
          <a:xfrm>
            <a:off x="3306272" y="1866277"/>
            <a:ext cx="2827828" cy="276999"/>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Smith; </a:t>
            </a:r>
            <a:r>
              <a:rPr lang="en-US" sz="1200" dirty="0" err="1">
                <a:latin typeface="Arial" panose="020B0604020202020204" pitchFamily="34" charset="0"/>
                <a:cs typeface="Arial" panose="020B0604020202020204" pitchFamily="34" charset="0"/>
              </a:rPr>
              <a:t>Akimov</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JCP</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2019</a:t>
            </a:r>
            <a:r>
              <a:rPr lang="en-US" sz="1200" dirty="0">
                <a:latin typeface="Arial" panose="020B0604020202020204" pitchFamily="34" charset="0"/>
                <a:cs typeface="Arial" panose="020B0604020202020204" pitchFamily="34" charset="0"/>
              </a:rPr>
              <a:t>, 151, 124107</a:t>
            </a:r>
          </a:p>
        </p:txBody>
      </p:sp>
      <p:sp>
        <p:nvSpPr>
          <p:cNvPr id="16" name="TextBox 15"/>
          <p:cNvSpPr txBox="1"/>
          <p:nvPr/>
        </p:nvSpPr>
        <p:spPr>
          <a:xfrm>
            <a:off x="3506684" y="833444"/>
            <a:ext cx="2357620" cy="923330"/>
          </a:xfrm>
          <a:prstGeom prst="rect">
            <a:avLst/>
          </a:prstGeom>
          <a:noFill/>
        </p:spPr>
        <p:txBody>
          <a:bodyPr wrap="square" rtlCol="0">
            <a:spAutoFit/>
          </a:bodyPr>
          <a:lstStyle/>
          <a:p>
            <a:r>
              <a:rPr lang="en-US" dirty="0" err="1"/>
              <a:t>Bastida’s</a:t>
            </a:r>
            <a:r>
              <a:rPr lang="en-US" dirty="0"/>
              <a:t> Boltzmann-corrected Ehrenfest, </a:t>
            </a:r>
            <a:r>
              <a:rPr lang="en-US" dirty="0" err="1"/>
              <a:t>mSDM</a:t>
            </a:r>
            <a:endParaRPr lang="en-US" dirty="0"/>
          </a:p>
        </p:txBody>
      </p:sp>
      <p:sp>
        <p:nvSpPr>
          <p:cNvPr id="17" name="Rectangle 16"/>
          <p:cNvSpPr/>
          <p:nvPr/>
        </p:nvSpPr>
        <p:spPr>
          <a:xfrm>
            <a:off x="315820" y="1260526"/>
            <a:ext cx="2631994" cy="276999"/>
          </a:xfrm>
          <a:prstGeom prst="rect">
            <a:avLst/>
          </a:prstGeom>
        </p:spPr>
        <p:txBody>
          <a:bodyPr wrap="square">
            <a:spAutoFit/>
          </a:bodyPr>
          <a:lstStyle/>
          <a:p>
            <a:r>
              <a:rPr lang="en-US" sz="1200" dirty="0" err="1">
                <a:latin typeface="Arial" panose="020B0604020202020204" pitchFamily="34" charset="0"/>
                <a:cs typeface="Arial" panose="020B0604020202020204" pitchFamily="34" charset="0"/>
              </a:rPr>
              <a:t>Akimov</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JPCL</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2018</a:t>
            </a:r>
            <a:r>
              <a:rPr lang="en-US" sz="1200" dirty="0">
                <a:latin typeface="Arial" panose="020B0604020202020204" pitchFamily="34" charset="0"/>
                <a:cs typeface="Arial" panose="020B0604020202020204" pitchFamily="34" charset="0"/>
              </a:rPr>
              <a:t>  9, 6096-6102</a:t>
            </a:r>
          </a:p>
        </p:txBody>
      </p:sp>
      <p:sp>
        <p:nvSpPr>
          <p:cNvPr id="18" name="TextBox 17"/>
          <p:cNvSpPr txBox="1"/>
          <p:nvPr/>
        </p:nvSpPr>
        <p:spPr>
          <a:xfrm>
            <a:off x="4044356" y="6074877"/>
            <a:ext cx="806632" cy="461665"/>
          </a:xfrm>
          <a:prstGeom prst="rect">
            <a:avLst/>
          </a:prstGeom>
          <a:noFill/>
        </p:spPr>
        <p:txBody>
          <a:bodyPr wrap="none" rtlCol="0">
            <a:spAutoFit/>
          </a:bodyPr>
          <a:lstStyle/>
          <a:p>
            <a:pPr algn="ctr"/>
            <a:r>
              <a:rPr lang="en-US" sz="2400" b="1" dirty="0"/>
              <a:t>2019</a:t>
            </a:r>
          </a:p>
        </p:txBody>
      </p:sp>
      <p:sp>
        <p:nvSpPr>
          <p:cNvPr id="19" name="TextBox 18"/>
          <p:cNvSpPr txBox="1"/>
          <p:nvPr/>
        </p:nvSpPr>
        <p:spPr>
          <a:xfrm>
            <a:off x="7079798" y="6118629"/>
            <a:ext cx="806632" cy="461665"/>
          </a:xfrm>
          <a:prstGeom prst="rect">
            <a:avLst/>
          </a:prstGeom>
          <a:noFill/>
        </p:spPr>
        <p:txBody>
          <a:bodyPr wrap="none" rtlCol="0">
            <a:spAutoFit/>
          </a:bodyPr>
          <a:lstStyle/>
          <a:p>
            <a:pPr algn="ctr"/>
            <a:r>
              <a:rPr lang="en-US" sz="2400" b="1" dirty="0"/>
              <a:t>2020</a:t>
            </a:r>
          </a:p>
        </p:txBody>
      </p:sp>
      <p:sp>
        <p:nvSpPr>
          <p:cNvPr id="20" name="TextBox 19"/>
          <p:cNvSpPr txBox="1"/>
          <p:nvPr/>
        </p:nvSpPr>
        <p:spPr>
          <a:xfrm>
            <a:off x="10115240" y="6118628"/>
            <a:ext cx="806632" cy="461665"/>
          </a:xfrm>
          <a:prstGeom prst="rect">
            <a:avLst/>
          </a:prstGeom>
          <a:noFill/>
        </p:spPr>
        <p:txBody>
          <a:bodyPr wrap="none" rtlCol="0">
            <a:spAutoFit/>
          </a:bodyPr>
          <a:lstStyle/>
          <a:p>
            <a:pPr algn="ctr"/>
            <a:r>
              <a:rPr lang="en-US" sz="2400" b="1" dirty="0"/>
              <a:t>2021</a:t>
            </a: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84836" y="1601275"/>
            <a:ext cx="1362978" cy="1362978"/>
          </a:xfrm>
          <a:prstGeom prst="rect">
            <a:avLst/>
          </a:prstGeom>
        </p:spPr>
      </p:pic>
      <p:pic>
        <p:nvPicPr>
          <p:cNvPr id="22" name="Picture 21" descr="D:\WORK\BUFFALO\Research\Projects_my\Project_state_reordering_phase_corrections\tests\3D\model3\_fig-0-0-0-q-p.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772572"/>
            <a:ext cx="1625646" cy="1219235"/>
          </a:xfrm>
          <a:prstGeom prst="rect">
            <a:avLst/>
          </a:prstGeom>
          <a:noFill/>
          <a:ln>
            <a:noFill/>
          </a:ln>
        </p:spPr>
      </p:pic>
      <p:sp>
        <p:nvSpPr>
          <p:cNvPr id="23" name="TextBox 22"/>
          <p:cNvSpPr txBox="1"/>
          <p:nvPr/>
        </p:nvSpPr>
        <p:spPr>
          <a:xfrm>
            <a:off x="99424" y="914336"/>
            <a:ext cx="2622577" cy="369332"/>
          </a:xfrm>
          <a:prstGeom prst="rect">
            <a:avLst/>
          </a:prstGeom>
          <a:noFill/>
        </p:spPr>
        <p:txBody>
          <a:bodyPr wrap="none" rtlCol="0">
            <a:spAutoFit/>
          </a:bodyPr>
          <a:lstStyle/>
          <a:p>
            <a:r>
              <a:rPr lang="en-US" dirty="0"/>
              <a:t>Phase correction for NACs</a:t>
            </a:r>
          </a:p>
        </p:txBody>
      </p:sp>
      <p:sp>
        <p:nvSpPr>
          <p:cNvPr id="25" name="Rectangle 24"/>
          <p:cNvSpPr/>
          <p:nvPr/>
        </p:nvSpPr>
        <p:spPr>
          <a:xfrm>
            <a:off x="215226" y="3863035"/>
            <a:ext cx="2926724" cy="276999"/>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Smith, </a:t>
            </a:r>
            <a:r>
              <a:rPr lang="en-US" sz="1200" dirty="0" err="1">
                <a:latin typeface="Arial" panose="020B0604020202020204" pitchFamily="34" charset="0"/>
                <a:cs typeface="Arial" panose="020B0604020202020204" pitchFamily="34" charset="0"/>
              </a:rPr>
              <a:t>Akimov</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JCP</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2018</a:t>
            </a:r>
            <a:r>
              <a:rPr lang="en-US" sz="1200" dirty="0">
                <a:latin typeface="Arial" panose="020B0604020202020204" pitchFamily="34" charset="0"/>
                <a:cs typeface="Arial" panose="020B0604020202020204" pitchFamily="34" charset="0"/>
              </a:rPr>
              <a:t>, 148, 144106</a:t>
            </a:r>
          </a:p>
        </p:txBody>
      </p:sp>
      <p:sp>
        <p:nvSpPr>
          <p:cNvPr id="26" name="Rectangle 25"/>
          <p:cNvSpPr/>
          <p:nvPr/>
        </p:nvSpPr>
        <p:spPr>
          <a:xfrm>
            <a:off x="5996645" y="4167170"/>
            <a:ext cx="2850639" cy="461665"/>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Smith, B.; </a:t>
            </a:r>
            <a:r>
              <a:rPr lang="en-US" sz="1200" dirty="0" err="1">
                <a:latin typeface="Arial" panose="020B0604020202020204" pitchFamily="34" charset="0"/>
                <a:cs typeface="Arial" panose="020B0604020202020204" pitchFamily="34" charset="0"/>
              </a:rPr>
              <a:t>Akimov</a:t>
            </a:r>
            <a:r>
              <a:rPr lang="en-US" sz="1200" dirty="0">
                <a:latin typeface="Arial" panose="020B0604020202020204" pitchFamily="34" charset="0"/>
                <a:cs typeface="Arial" panose="020B0604020202020204" pitchFamily="34" charset="0"/>
              </a:rPr>
              <a:t>, A. V </a:t>
            </a:r>
            <a:r>
              <a:rPr lang="en-US" sz="1200" i="1" dirty="0">
                <a:latin typeface="Arial" panose="020B0604020202020204" pitchFamily="34" charset="0"/>
                <a:cs typeface="Arial" panose="020B0604020202020204" pitchFamily="34" charset="0"/>
              </a:rPr>
              <a:t>JPCL</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2020</a:t>
            </a:r>
            <a:r>
              <a:rPr lang="en-US" sz="1200" dirty="0">
                <a:latin typeface="Arial" panose="020B0604020202020204" pitchFamily="34" charset="0"/>
                <a:cs typeface="Arial" panose="020B0604020202020204" pitchFamily="34" charset="0"/>
              </a:rPr>
              <a:t>, 11, 1456-1465</a:t>
            </a:r>
          </a:p>
        </p:txBody>
      </p:sp>
      <p:pic>
        <p:nvPicPr>
          <p:cNvPr id="27" name="Picture 26">
            <a:extLst>
              <a:ext uri="{FF2B5EF4-FFF2-40B4-BE49-F238E27FC236}">
                <a16:creationId xmlns:a16="http://schemas.microsoft.com/office/drawing/2014/main" id="{3B750D53-4CFE-46C8-85AE-65A1969E784F}"/>
              </a:ext>
            </a:extLst>
          </p:cNvPr>
          <p:cNvPicPr>
            <a:picLocks noChangeAspect="1"/>
          </p:cNvPicPr>
          <p:nvPr/>
        </p:nvPicPr>
        <p:blipFill>
          <a:blip r:embed="rId8"/>
          <a:stretch>
            <a:fillRect/>
          </a:stretch>
        </p:blipFill>
        <p:spPr>
          <a:xfrm>
            <a:off x="5851471" y="4867934"/>
            <a:ext cx="897994" cy="868557"/>
          </a:xfrm>
          <a:prstGeom prst="rect">
            <a:avLst/>
          </a:prstGeom>
        </p:spPr>
      </p:pic>
      <p:pic>
        <p:nvPicPr>
          <p:cNvPr id="28" name="Picture 27">
            <a:extLst>
              <a:ext uri="{FF2B5EF4-FFF2-40B4-BE49-F238E27FC236}">
                <a16:creationId xmlns:a16="http://schemas.microsoft.com/office/drawing/2014/main" id="{2204384F-D069-4AB8-9E04-1CA673099D3A}"/>
              </a:ext>
            </a:extLst>
          </p:cNvPr>
          <p:cNvPicPr>
            <a:picLocks noChangeAspect="1"/>
          </p:cNvPicPr>
          <p:nvPr/>
        </p:nvPicPr>
        <p:blipFill>
          <a:blip r:embed="rId9"/>
          <a:stretch>
            <a:fillRect/>
          </a:stretch>
        </p:blipFill>
        <p:spPr>
          <a:xfrm>
            <a:off x="6600442" y="4682930"/>
            <a:ext cx="1063700" cy="1028830"/>
          </a:xfrm>
          <a:prstGeom prst="rect">
            <a:avLst/>
          </a:prstGeom>
        </p:spPr>
      </p:pic>
      <p:pic>
        <p:nvPicPr>
          <p:cNvPr id="29" name="Picture 28">
            <a:extLst>
              <a:ext uri="{FF2B5EF4-FFF2-40B4-BE49-F238E27FC236}">
                <a16:creationId xmlns:a16="http://schemas.microsoft.com/office/drawing/2014/main" id="{187B832B-E58A-4083-8CC2-7E64374E4138}"/>
              </a:ext>
            </a:extLst>
          </p:cNvPr>
          <p:cNvPicPr>
            <a:picLocks noChangeAspect="1"/>
          </p:cNvPicPr>
          <p:nvPr/>
        </p:nvPicPr>
        <p:blipFill>
          <a:blip r:embed="rId10"/>
          <a:stretch>
            <a:fillRect/>
          </a:stretch>
        </p:blipFill>
        <p:spPr>
          <a:xfrm>
            <a:off x="7611691" y="4460906"/>
            <a:ext cx="1363674" cy="1318970"/>
          </a:xfrm>
          <a:prstGeom prst="rect">
            <a:avLst/>
          </a:prstGeom>
        </p:spPr>
      </p:pic>
      <p:sp>
        <p:nvSpPr>
          <p:cNvPr id="30" name="TextBox 29"/>
          <p:cNvSpPr txBox="1"/>
          <p:nvPr/>
        </p:nvSpPr>
        <p:spPr>
          <a:xfrm>
            <a:off x="5949403" y="3863186"/>
            <a:ext cx="2821029" cy="369332"/>
          </a:xfrm>
          <a:prstGeom prst="rect">
            <a:avLst/>
          </a:prstGeom>
          <a:noFill/>
        </p:spPr>
        <p:txBody>
          <a:bodyPr wrap="none" rtlCol="0">
            <a:spAutoFit/>
          </a:bodyPr>
          <a:lstStyle/>
          <a:p>
            <a:r>
              <a:rPr lang="en-US" dirty="0" err="1"/>
              <a:t>Belyaev-Lebedev</a:t>
            </a:r>
            <a:r>
              <a:rPr lang="en-US" dirty="0"/>
              <a:t> LZ method</a:t>
            </a:r>
          </a:p>
        </p:txBody>
      </p:sp>
      <p:pic>
        <p:nvPicPr>
          <p:cNvPr id="31" name="Picture 30"/>
          <p:cNvPicPr>
            <a:picLocks noChangeAspect="1"/>
          </p:cNvPicPr>
          <p:nvPr/>
        </p:nvPicPr>
        <p:blipFill>
          <a:blip r:embed="rId11"/>
          <a:stretch>
            <a:fillRect/>
          </a:stretch>
        </p:blipFill>
        <p:spPr>
          <a:xfrm>
            <a:off x="3407493" y="2316439"/>
            <a:ext cx="2279128" cy="1709346"/>
          </a:xfrm>
          <a:prstGeom prst="rect">
            <a:avLst/>
          </a:prstGeom>
        </p:spPr>
      </p:pic>
      <p:sp>
        <p:nvSpPr>
          <p:cNvPr id="32" name="Rectangle 31"/>
          <p:cNvSpPr/>
          <p:nvPr/>
        </p:nvSpPr>
        <p:spPr>
          <a:xfrm>
            <a:off x="6073723" y="1072435"/>
            <a:ext cx="2514602" cy="461665"/>
          </a:xfrm>
          <a:prstGeom prst="rect">
            <a:avLst/>
          </a:prstGeom>
        </p:spPr>
        <p:txBody>
          <a:bodyPr wrap="square">
            <a:spAutoFit/>
          </a:bodyPr>
          <a:lstStyle/>
          <a:p>
            <a:r>
              <a:rPr lang="en-US" altLang="en-US" sz="1200" dirty="0" err="1">
                <a:latin typeface="Arial" panose="020B0604020202020204" pitchFamily="34" charset="0"/>
                <a:cs typeface="Arial" panose="020B0604020202020204" pitchFamily="34" charset="0"/>
              </a:rPr>
              <a:t>Temen</a:t>
            </a:r>
            <a:r>
              <a:rPr lang="en-US" altLang="en-US" sz="1200" dirty="0">
                <a:latin typeface="Arial" panose="020B0604020202020204" pitchFamily="34" charset="0"/>
                <a:cs typeface="Arial" panose="020B0604020202020204" pitchFamily="34" charset="0"/>
              </a:rPr>
              <a:t>, Jain, </a:t>
            </a:r>
            <a:r>
              <a:rPr lang="en-US" altLang="en-US" sz="1200" dirty="0" err="1">
                <a:latin typeface="Arial" panose="020B0604020202020204" pitchFamily="34" charset="0"/>
                <a:cs typeface="Arial" panose="020B0604020202020204" pitchFamily="34" charset="0"/>
              </a:rPr>
              <a:t>Akimov</a:t>
            </a:r>
            <a:r>
              <a:rPr lang="en-US" altLang="en-US" sz="1200" dirty="0">
                <a:latin typeface="Arial" panose="020B0604020202020204" pitchFamily="34" charset="0"/>
                <a:cs typeface="Arial" panose="020B0604020202020204" pitchFamily="34" charset="0"/>
              </a:rPr>
              <a:t> </a:t>
            </a:r>
            <a:r>
              <a:rPr lang="en-US" altLang="en-US" sz="1200" i="1" dirty="0">
                <a:latin typeface="Arial" panose="020B0604020202020204" pitchFamily="34" charset="0"/>
                <a:cs typeface="Arial" panose="020B0604020202020204" pitchFamily="34" charset="0"/>
              </a:rPr>
              <a:t>Int. J. Quant. Chem.,</a:t>
            </a:r>
            <a:r>
              <a:rPr lang="en-US" altLang="en-US" sz="1200" dirty="0">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2020</a:t>
            </a:r>
            <a:r>
              <a:rPr lang="en-US" altLang="en-US" sz="1200" dirty="0">
                <a:latin typeface="Arial" panose="020B0604020202020204" pitchFamily="34" charset="0"/>
                <a:cs typeface="Arial" panose="020B0604020202020204" pitchFamily="34" charset="0"/>
              </a:rPr>
              <a:t>, 120, e26373</a:t>
            </a:r>
            <a:endParaRPr lang="en-US" sz="1200" dirty="0">
              <a:latin typeface="Arial" panose="020B0604020202020204" pitchFamily="34" charset="0"/>
              <a:cs typeface="Arial" panose="020B0604020202020204" pitchFamily="34" charset="0"/>
            </a:endParaRPr>
          </a:p>
        </p:txBody>
      </p:sp>
      <p:sp>
        <p:nvSpPr>
          <p:cNvPr id="33" name="TextBox 32"/>
          <p:cNvSpPr txBox="1"/>
          <p:nvPr/>
        </p:nvSpPr>
        <p:spPr>
          <a:xfrm>
            <a:off x="9656894" y="753489"/>
            <a:ext cx="1990995" cy="369332"/>
          </a:xfrm>
          <a:prstGeom prst="rect">
            <a:avLst/>
          </a:prstGeom>
          <a:noFill/>
        </p:spPr>
        <p:txBody>
          <a:bodyPr wrap="square" rtlCol="0">
            <a:spAutoFit/>
          </a:bodyPr>
          <a:lstStyle/>
          <a:p>
            <a:pPr algn="ctr"/>
            <a:r>
              <a:rPr lang="en-US" dirty="0"/>
              <a:t>Many-body NA-MD</a:t>
            </a:r>
          </a:p>
        </p:txBody>
      </p:sp>
      <p:pic>
        <p:nvPicPr>
          <p:cNvPr id="34" name="Picture 33"/>
          <p:cNvPicPr>
            <a:picLocks noChangeAspect="1"/>
          </p:cNvPicPr>
          <p:nvPr/>
        </p:nvPicPr>
        <p:blipFill>
          <a:blip r:embed="rId12"/>
          <a:stretch>
            <a:fillRect/>
          </a:stretch>
        </p:blipFill>
        <p:spPr>
          <a:xfrm>
            <a:off x="10662505" y="1645433"/>
            <a:ext cx="1391849" cy="1044941"/>
          </a:xfrm>
          <a:prstGeom prst="rect">
            <a:avLst/>
          </a:prstGeom>
        </p:spPr>
      </p:pic>
      <p:pic>
        <p:nvPicPr>
          <p:cNvPr id="35" name="Picture 34"/>
          <p:cNvPicPr>
            <a:picLocks noChangeAspect="1"/>
          </p:cNvPicPr>
          <p:nvPr/>
        </p:nvPicPr>
        <p:blipFill>
          <a:blip r:embed="rId13"/>
          <a:stretch>
            <a:fillRect/>
          </a:stretch>
        </p:blipFill>
        <p:spPr>
          <a:xfrm>
            <a:off x="9080017" y="1613662"/>
            <a:ext cx="1535637" cy="1152890"/>
          </a:xfrm>
          <a:prstGeom prst="rect">
            <a:avLst/>
          </a:prstGeom>
        </p:spPr>
      </p:pic>
      <p:sp>
        <p:nvSpPr>
          <p:cNvPr id="36" name="Rectangle 35"/>
          <p:cNvSpPr/>
          <p:nvPr/>
        </p:nvSpPr>
        <p:spPr>
          <a:xfrm>
            <a:off x="8695229" y="1125773"/>
            <a:ext cx="3546484" cy="461665"/>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Smith, B.; </a:t>
            </a:r>
            <a:r>
              <a:rPr lang="en-US" sz="1200" dirty="0" err="1">
                <a:latin typeface="Arial" panose="020B0604020202020204" pitchFamily="34" charset="0"/>
                <a:cs typeface="Arial" panose="020B0604020202020204" pitchFamily="34" charset="0"/>
              </a:rPr>
              <a:t>Shakiba</a:t>
            </a:r>
            <a:r>
              <a:rPr lang="en-US" sz="1200" dirty="0">
                <a:latin typeface="Arial" panose="020B0604020202020204" pitchFamily="34" charset="0"/>
                <a:cs typeface="Arial" panose="020B0604020202020204" pitchFamily="34" charset="0"/>
              </a:rPr>
              <a:t>, M.; AVA </a:t>
            </a:r>
            <a:r>
              <a:rPr lang="en-US" sz="1200" i="1" dirty="0">
                <a:latin typeface="Arial" panose="020B0604020202020204" pitchFamily="34" charset="0"/>
                <a:cs typeface="Arial" panose="020B0604020202020204" pitchFamily="34" charset="0"/>
              </a:rPr>
              <a:t>JCTC</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2021</a:t>
            </a:r>
            <a:r>
              <a:rPr lang="en-US" sz="1200" dirty="0">
                <a:latin typeface="Arial" panose="020B0604020202020204" pitchFamily="34" charset="0"/>
                <a:cs typeface="Arial" panose="020B0604020202020204" pitchFamily="34" charset="0"/>
              </a:rPr>
              <a:t>, 17, 678</a:t>
            </a:r>
          </a:p>
          <a:p>
            <a:r>
              <a:rPr lang="en-US" sz="1200" dirty="0">
                <a:latin typeface="Arial" panose="020B0604020202020204" pitchFamily="34" charset="0"/>
                <a:cs typeface="Arial" panose="020B0604020202020204" pitchFamily="34" charset="0"/>
              </a:rPr>
              <a:t>Smith, B.; </a:t>
            </a:r>
            <a:r>
              <a:rPr lang="en-US" sz="1200" dirty="0" err="1">
                <a:latin typeface="Arial" panose="020B0604020202020204" pitchFamily="34" charset="0"/>
                <a:cs typeface="Arial" panose="020B0604020202020204" pitchFamily="34" charset="0"/>
              </a:rPr>
              <a:t>Shakiba</a:t>
            </a:r>
            <a:r>
              <a:rPr lang="en-US" sz="1200" dirty="0">
                <a:latin typeface="Arial" panose="020B0604020202020204" pitchFamily="34" charset="0"/>
                <a:cs typeface="Arial" panose="020B0604020202020204" pitchFamily="34" charset="0"/>
              </a:rPr>
              <a:t>, M.; AVA </a:t>
            </a:r>
            <a:r>
              <a:rPr lang="en-US" sz="1200" i="1" dirty="0">
                <a:latin typeface="Arial" panose="020B0604020202020204" pitchFamily="34" charset="0"/>
                <a:cs typeface="Arial" panose="020B0604020202020204" pitchFamily="34" charset="0"/>
              </a:rPr>
              <a:t>JPCL</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2021</a:t>
            </a:r>
            <a:r>
              <a:rPr lang="en-US" sz="1200" dirty="0">
                <a:latin typeface="Arial" panose="020B0604020202020204" pitchFamily="34" charset="0"/>
                <a:cs typeface="Arial" panose="020B0604020202020204" pitchFamily="34" charset="0"/>
              </a:rPr>
              <a:t>, 12, 2444</a:t>
            </a:r>
            <a:endParaRPr lang="en-US" sz="1200" b="1" dirty="0">
              <a:latin typeface="Arial" panose="020B0604020202020204" pitchFamily="34" charset="0"/>
              <a:cs typeface="Arial" panose="020B0604020202020204" pitchFamily="34" charset="0"/>
            </a:endParaRPr>
          </a:p>
        </p:txBody>
      </p:sp>
      <p:sp>
        <p:nvSpPr>
          <p:cNvPr id="37" name="Rectangle 36"/>
          <p:cNvSpPr/>
          <p:nvPr/>
        </p:nvSpPr>
        <p:spPr>
          <a:xfrm>
            <a:off x="9432006" y="3341078"/>
            <a:ext cx="2383965" cy="276999"/>
          </a:xfrm>
          <a:prstGeom prst="rect">
            <a:avLst/>
          </a:prstGeom>
        </p:spPr>
        <p:txBody>
          <a:bodyPr wrap="square">
            <a:spAutoFit/>
          </a:bodyPr>
          <a:lstStyle/>
          <a:p>
            <a:r>
              <a:rPr lang="en-US" sz="1200" dirty="0" err="1">
                <a:latin typeface="Arial" panose="020B0604020202020204" pitchFamily="34" charset="0"/>
                <a:cs typeface="Arial" panose="020B0604020202020204" pitchFamily="34" charset="0"/>
              </a:rPr>
              <a:t>Akimov</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JCP</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2021</a:t>
            </a:r>
            <a:r>
              <a:rPr lang="en-US" sz="1200" dirty="0">
                <a:latin typeface="Arial" panose="020B0604020202020204" pitchFamily="34" charset="0"/>
                <a:cs typeface="Arial" panose="020B0604020202020204" pitchFamily="34" charset="0"/>
              </a:rPr>
              <a:t>, 155, 134106</a:t>
            </a:r>
          </a:p>
        </p:txBody>
      </p:sp>
      <p:sp>
        <p:nvSpPr>
          <p:cNvPr id="38" name="TextBox 37"/>
          <p:cNvSpPr txBox="1"/>
          <p:nvPr/>
        </p:nvSpPr>
        <p:spPr>
          <a:xfrm>
            <a:off x="9183174" y="2940849"/>
            <a:ext cx="2938433" cy="369332"/>
          </a:xfrm>
          <a:prstGeom prst="rect">
            <a:avLst/>
          </a:prstGeom>
          <a:noFill/>
        </p:spPr>
        <p:txBody>
          <a:bodyPr wrap="none" rtlCol="0">
            <a:spAutoFit/>
          </a:bodyPr>
          <a:lstStyle/>
          <a:p>
            <a:pPr algn="ctr"/>
            <a:r>
              <a:rPr lang="en-US" dirty="0"/>
              <a:t>Revised DISH, new workflows</a:t>
            </a:r>
          </a:p>
        </p:txBody>
      </p:sp>
      <p:sp>
        <p:nvSpPr>
          <p:cNvPr id="39" name="Rectangle 38"/>
          <p:cNvSpPr/>
          <p:nvPr/>
        </p:nvSpPr>
        <p:spPr>
          <a:xfrm>
            <a:off x="9423671" y="4385328"/>
            <a:ext cx="2383965" cy="276999"/>
          </a:xfrm>
          <a:prstGeom prst="rect">
            <a:avLst/>
          </a:prstGeom>
        </p:spPr>
        <p:txBody>
          <a:bodyPr wrap="square">
            <a:spAutoFit/>
          </a:bodyPr>
          <a:lstStyle/>
          <a:p>
            <a:r>
              <a:rPr lang="en-US" sz="1200" dirty="0" err="1">
                <a:latin typeface="Arial" panose="020B0604020202020204" pitchFamily="34" charset="0"/>
                <a:cs typeface="Arial" panose="020B0604020202020204" pitchFamily="34" charset="0"/>
              </a:rPr>
              <a:t>Akimov</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JPCL</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2021</a:t>
            </a:r>
            <a:r>
              <a:rPr lang="en-US" sz="1200" dirty="0">
                <a:latin typeface="Arial" panose="020B0604020202020204" pitchFamily="34" charset="0"/>
                <a:cs typeface="Arial" panose="020B0604020202020204" pitchFamily="34" charset="0"/>
              </a:rPr>
              <a:t>, 12, 12119</a:t>
            </a:r>
          </a:p>
        </p:txBody>
      </p:sp>
      <p:pic>
        <p:nvPicPr>
          <p:cNvPr id="40" name="Picture 3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89533" y="2825882"/>
            <a:ext cx="1480463" cy="819799"/>
          </a:xfrm>
          <a:prstGeom prst="rect">
            <a:avLst/>
          </a:prstGeom>
        </p:spPr>
      </p:pic>
      <p:pic>
        <p:nvPicPr>
          <p:cNvPr id="41" name="Picture 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28297" y="2749830"/>
            <a:ext cx="1647068" cy="935915"/>
          </a:xfrm>
          <a:prstGeom prst="rect">
            <a:avLst/>
          </a:prstGeom>
        </p:spPr>
      </p:pic>
      <p:pic>
        <p:nvPicPr>
          <p:cNvPr id="42" name="Picture 4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25522" y="4908247"/>
            <a:ext cx="1587367" cy="865976"/>
          </a:xfrm>
          <a:prstGeom prst="rect">
            <a:avLst/>
          </a:prstGeom>
        </p:spPr>
      </p:pic>
      <p:sp>
        <p:nvSpPr>
          <p:cNvPr id="2" name="TextBox 1">
            <a:extLst>
              <a:ext uri="{FF2B5EF4-FFF2-40B4-BE49-F238E27FC236}">
                <a16:creationId xmlns:a16="http://schemas.microsoft.com/office/drawing/2014/main" id="{FD899F88-12F3-3DBB-20D8-210630CF5CF0}"/>
              </a:ext>
            </a:extLst>
          </p:cNvPr>
          <p:cNvSpPr txBox="1"/>
          <p:nvPr/>
        </p:nvSpPr>
        <p:spPr>
          <a:xfrm>
            <a:off x="1420238" y="17505"/>
            <a:ext cx="8979108" cy="523220"/>
          </a:xfrm>
          <a:prstGeom prst="rect">
            <a:avLst/>
          </a:prstGeom>
          <a:noFill/>
        </p:spPr>
        <p:txBody>
          <a:bodyPr wrap="square" rtlCol="0">
            <a:spAutoFit/>
          </a:bodyPr>
          <a:lstStyle/>
          <a:p>
            <a:pPr algn="ctr"/>
            <a:r>
              <a:rPr lang="en-US" sz="2800" b="1" dirty="0">
                <a:solidFill>
                  <a:srgbClr val="0070C0"/>
                </a:solidFill>
              </a:rPr>
              <a:t>Libra History</a:t>
            </a:r>
          </a:p>
        </p:txBody>
      </p:sp>
    </p:spTree>
    <p:extLst>
      <p:ext uri="{BB962C8B-B14F-4D97-AF65-F5344CB8AC3E}">
        <p14:creationId xmlns:p14="http://schemas.microsoft.com/office/powerpoint/2010/main" val="19624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Text Box 34"/>
          <p:cNvSpPr txBox="1">
            <a:spLocks noChangeArrowheads="1"/>
          </p:cNvSpPr>
          <p:nvPr/>
        </p:nvSpPr>
        <p:spPr bwMode="auto">
          <a:xfrm>
            <a:off x="6616166" y="1027888"/>
            <a:ext cx="38159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solidFill>
                  <a:srgbClr val="0000FF"/>
                </a:solidFill>
                <a:latin typeface="+mn-lt"/>
              </a:rPr>
              <a:t>Maximize and simplify the re-use, OOP</a:t>
            </a:r>
          </a:p>
        </p:txBody>
      </p:sp>
      <p:sp>
        <p:nvSpPr>
          <p:cNvPr id="29703" name="Text Box 35"/>
          <p:cNvSpPr txBox="1">
            <a:spLocks noChangeArrowheads="1"/>
          </p:cNvSpPr>
          <p:nvPr/>
        </p:nvSpPr>
        <p:spPr bwMode="auto">
          <a:xfrm>
            <a:off x="6616166" y="1492379"/>
            <a:ext cx="43308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latin typeface="+mn-lt"/>
              </a:rPr>
              <a:t>linear algebra, integrals, </a:t>
            </a:r>
          </a:p>
          <a:p>
            <a:pPr>
              <a:spcBef>
                <a:spcPct val="0"/>
              </a:spcBef>
              <a:buFontTx/>
              <a:buNone/>
            </a:pPr>
            <a:r>
              <a:rPr lang="en-US" altLang="en-US" sz="1800" dirty="0">
                <a:latin typeface="+mn-lt"/>
              </a:rPr>
              <a:t>quantum and classical mechanics/dynamics,</a:t>
            </a:r>
          </a:p>
          <a:p>
            <a:pPr>
              <a:spcBef>
                <a:spcPct val="0"/>
              </a:spcBef>
              <a:buFontTx/>
              <a:buNone/>
            </a:pPr>
            <a:r>
              <a:rPr lang="en-US" altLang="en-US" sz="1800" dirty="0">
                <a:latin typeface="+mn-lt"/>
              </a:rPr>
              <a:t>nonadiabatic methods, surface hopping,</a:t>
            </a:r>
          </a:p>
          <a:p>
            <a:pPr>
              <a:spcBef>
                <a:spcPct val="0"/>
              </a:spcBef>
              <a:buFontTx/>
              <a:buNone/>
            </a:pPr>
            <a:r>
              <a:rPr lang="en-US" altLang="en-US" sz="1800" dirty="0">
                <a:latin typeface="+mn-lt"/>
              </a:rPr>
              <a:t>IO utilities, model preparation and analysis</a:t>
            </a:r>
          </a:p>
        </p:txBody>
      </p:sp>
      <p:pic>
        <p:nvPicPr>
          <p:cNvPr id="12" name="Picture 7" descr="Image result for ub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91391" y="956848"/>
            <a:ext cx="2550698" cy="535531"/>
          </a:xfrm>
          <a:prstGeom prst="rect">
            <a:avLst/>
          </a:prstGeom>
        </p:spPr>
        <p:txBody>
          <a:bodyPr wrap="none">
            <a:spAutoFit/>
          </a:bodyPr>
          <a:lstStyle/>
          <a:p>
            <a:pPr marL="914400" lvl="1" indent="-457200">
              <a:lnSpc>
                <a:spcPct val="90000"/>
              </a:lnSpc>
              <a:buFont typeface="Arial" panose="020B0604020202020204" pitchFamily="34" charset="0"/>
              <a:buChar char="•"/>
            </a:pPr>
            <a:r>
              <a:rPr lang="en-US" altLang="en-US" sz="3200" b="1" dirty="0">
                <a:solidFill>
                  <a:srgbClr val="0000FF"/>
                </a:solidFill>
              </a:rPr>
              <a:t>modular</a:t>
            </a:r>
          </a:p>
        </p:txBody>
      </p:sp>
      <p:sp>
        <p:nvSpPr>
          <p:cNvPr id="3" name="Rectangle 2"/>
          <p:cNvSpPr/>
          <p:nvPr/>
        </p:nvSpPr>
        <p:spPr>
          <a:xfrm>
            <a:off x="-272341" y="1878004"/>
            <a:ext cx="2558970" cy="535531"/>
          </a:xfrm>
          <a:prstGeom prst="rect">
            <a:avLst/>
          </a:prstGeom>
        </p:spPr>
        <p:txBody>
          <a:bodyPr wrap="none">
            <a:spAutoFit/>
          </a:bodyPr>
          <a:lstStyle/>
          <a:p>
            <a:pPr marL="914400" lvl="1" indent="-457200">
              <a:lnSpc>
                <a:spcPct val="90000"/>
              </a:lnSpc>
              <a:buFont typeface="Arial" panose="020B0604020202020204" pitchFamily="34" charset="0"/>
              <a:buChar char="•"/>
            </a:pPr>
            <a:r>
              <a:rPr lang="en-US" altLang="en-US" sz="3200" b="1" dirty="0"/>
              <a:t>versatile</a:t>
            </a:r>
          </a:p>
        </p:txBody>
      </p:sp>
      <p:sp>
        <p:nvSpPr>
          <p:cNvPr id="22" name="Rectangle 21"/>
          <p:cNvSpPr/>
          <p:nvPr/>
        </p:nvSpPr>
        <p:spPr>
          <a:xfrm>
            <a:off x="-272341" y="2833375"/>
            <a:ext cx="5455532" cy="535531"/>
          </a:xfrm>
          <a:prstGeom prst="rect">
            <a:avLst/>
          </a:prstGeom>
        </p:spPr>
        <p:txBody>
          <a:bodyPr wrap="none">
            <a:spAutoFit/>
          </a:bodyPr>
          <a:lstStyle/>
          <a:p>
            <a:pPr marL="914400" lvl="1" indent="-457200">
              <a:lnSpc>
                <a:spcPct val="90000"/>
              </a:lnSpc>
              <a:buFont typeface="Arial" panose="020B0604020202020204" pitchFamily="34" charset="0"/>
              <a:buChar char="•"/>
            </a:pPr>
            <a:r>
              <a:rPr lang="en-US" altLang="en-US" sz="3200" b="1" dirty="0">
                <a:solidFill>
                  <a:srgbClr val="C00000"/>
                </a:solidFill>
              </a:rPr>
              <a:t>“methodology discovery”</a:t>
            </a:r>
          </a:p>
        </p:txBody>
      </p:sp>
      <p:sp>
        <p:nvSpPr>
          <p:cNvPr id="6" name="TextBox 5"/>
          <p:cNvSpPr txBox="1"/>
          <p:nvPr/>
        </p:nvSpPr>
        <p:spPr>
          <a:xfrm>
            <a:off x="3324225" y="3184485"/>
            <a:ext cx="1429046" cy="369332"/>
          </a:xfrm>
          <a:prstGeom prst="rect">
            <a:avLst/>
          </a:prstGeom>
          <a:noFill/>
        </p:spPr>
        <p:txBody>
          <a:bodyPr wrap="none" rtlCol="0">
            <a:spAutoFit/>
          </a:bodyPr>
          <a:lstStyle/>
          <a:p>
            <a:r>
              <a:rPr lang="en-US" dirty="0"/>
              <a:t>(prototyping)</a:t>
            </a:r>
          </a:p>
        </p:txBody>
      </p:sp>
      <p:sp>
        <p:nvSpPr>
          <p:cNvPr id="14" name="Rectangle 13"/>
          <p:cNvSpPr/>
          <p:nvPr/>
        </p:nvSpPr>
        <p:spPr>
          <a:xfrm>
            <a:off x="6196012" y="2860848"/>
            <a:ext cx="5867400" cy="646331"/>
          </a:xfrm>
          <a:prstGeom prst="rect">
            <a:avLst/>
          </a:prstGeom>
        </p:spPr>
        <p:txBody>
          <a:bodyPr wrap="square">
            <a:spAutoFit/>
          </a:bodyPr>
          <a:lstStyle/>
          <a:p>
            <a:pPr marL="342900" indent="-342900">
              <a:spcBef>
                <a:spcPct val="0"/>
              </a:spcBef>
              <a:buFont typeface="Arial" panose="020B0604020202020204" pitchFamily="34" charset="0"/>
              <a:buChar char="•"/>
            </a:pPr>
            <a:r>
              <a:rPr lang="en-US" altLang="en-US" dirty="0">
                <a:solidFill>
                  <a:srgbClr val="C00000"/>
                </a:solidFill>
              </a:rPr>
              <a:t>Use with model problems and atomistic simulations</a:t>
            </a:r>
          </a:p>
          <a:p>
            <a:pPr marL="342900" indent="-342900">
              <a:spcBef>
                <a:spcPct val="0"/>
              </a:spcBef>
              <a:buFont typeface="Arial" panose="020B0604020202020204" pitchFamily="34" charset="0"/>
              <a:buChar char="•"/>
            </a:pPr>
            <a:r>
              <a:rPr lang="en-US" altLang="en-US" dirty="0">
                <a:solidFill>
                  <a:srgbClr val="C00000"/>
                </a:solidFill>
              </a:rPr>
              <a:t>Python – for convenience, C++ - for efficiency</a:t>
            </a:r>
          </a:p>
        </p:txBody>
      </p:sp>
      <p:sp>
        <p:nvSpPr>
          <p:cNvPr id="15" name="Rectangle 14"/>
          <p:cNvSpPr/>
          <p:nvPr/>
        </p:nvSpPr>
        <p:spPr>
          <a:xfrm>
            <a:off x="-294341" y="5849112"/>
            <a:ext cx="3836505" cy="535531"/>
          </a:xfrm>
          <a:prstGeom prst="rect">
            <a:avLst/>
          </a:prstGeom>
        </p:spPr>
        <p:txBody>
          <a:bodyPr wrap="square">
            <a:spAutoFit/>
          </a:bodyPr>
          <a:lstStyle/>
          <a:p>
            <a:pPr marL="914400" lvl="1" indent="-457200">
              <a:lnSpc>
                <a:spcPct val="90000"/>
              </a:lnSpc>
              <a:buFont typeface="Arial" panose="020B0604020202020204" pitchFamily="34" charset="0"/>
              <a:buChar char="•"/>
            </a:pPr>
            <a:r>
              <a:rPr lang="en-US" altLang="en-US" sz="3200" b="1" dirty="0">
                <a:solidFill>
                  <a:srgbClr val="C00000"/>
                </a:solidFill>
              </a:rPr>
              <a:t>community tool</a:t>
            </a:r>
          </a:p>
        </p:txBody>
      </p:sp>
      <p:sp>
        <p:nvSpPr>
          <p:cNvPr id="18" name="Rectangle 17"/>
          <p:cNvSpPr/>
          <p:nvPr/>
        </p:nvSpPr>
        <p:spPr>
          <a:xfrm>
            <a:off x="6339779" y="5655213"/>
            <a:ext cx="5492674" cy="923330"/>
          </a:xfrm>
          <a:prstGeom prst="rect">
            <a:avLst/>
          </a:prstGeom>
        </p:spPr>
        <p:txBody>
          <a:bodyPr wrap="square">
            <a:spAutoFit/>
          </a:bodyPr>
          <a:lstStyle/>
          <a:p>
            <a:pPr marL="285750" indent="-285750">
              <a:spcBef>
                <a:spcPct val="0"/>
              </a:spcBef>
              <a:buFont typeface="Arial" panose="020B0604020202020204" pitchFamily="34" charset="0"/>
              <a:buChar char="•"/>
            </a:pPr>
            <a:r>
              <a:rPr lang="en-US" altLang="en-US" dirty="0">
                <a:solidFill>
                  <a:srgbClr val="C00000"/>
                </a:solidFill>
              </a:rPr>
              <a:t>A platform to adopt the past and latest developments</a:t>
            </a:r>
          </a:p>
          <a:p>
            <a:pPr marL="285750" indent="-285750">
              <a:spcBef>
                <a:spcPct val="0"/>
              </a:spcBef>
              <a:buFont typeface="Arial" panose="020B0604020202020204" pitchFamily="34" charset="0"/>
              <a:buChar char="•"/>
            </a:pPr>
            <a:r>
              <a:rPr lang="en-US" altLang="en-US" dirty="0">
                <a:solidFill>
                  <a:srgbClr val="C00000"/>
                </a:solidFill>
              </a:rPr>
              <a:t>The developers can understand and contribute to the code</a:t>
            </a:r>
          </a:p>
        </p:txBody>
      </p:sp>
      <p:sp>
        <p:nvSpPr>
          <p:cNvPr id="4" name="Rectangle 3"/>
          <p:cNvSpPr/>
          <p:nvPr/>
        </p:nvSpPr>
        <p:spPr>
          <a:xfrm>
            <a:off x="6570738" y="3749903"/>
            <a:ext cx="5492674" cy="646331"/>
          </a:xfrm>
          <a:prstGeom prst="rect">
            <a:avLst/>
          </a:prstGeom>
        </p:spPr>
        <p:txBody>
          <a:bodyPr wrap="square">
            <a:spAutoFit/>
          </a:bodyPr>
          <a:lstStyle/>
          <a:p>
            <a:r>
              <a:rPr lang="en-US" dirty="0">
                <a:solidFill>
                  <a:srgbClr val="008000"/>
                </a:solidFill>
              </a:rPr>
              <a:t>Fully-functional tool that can be applied to real (atomistic) systems to study materials</a:t>
            </a:r>
          </a:p>
        </p:txBody>
      </p:sp>
      <p:sp>
        <p:nvSpPr>
          <p:cNvPr id="19" name="Rectangle 18"/>
          <p:cNvSpPr/>
          <p:nvPr/>
        </p:nvSpPr>
        <p:spPr>
          <a:xfrm>
            <a:off x="-294341" y="3784273"/>
            <a:ext cx="2553648" cy="535531"/>
          </a:xfrm>
          <a:prstGeom prst="rect">
            <a:avLst/>
          </a:prstGeom>
        </p:spPr>
        <p:txBody>
          <a:bodyPr wrap="none">
            <a:spAutoFit/>
          </a:bodyPr>
          <a:lstStyle/>
          <a:p>
            <a:pPr marL="914400" lvl="1" indent="-457200">
              <a:lnSpc>
                <a:spcPct val="90000"/>
              </a:lnSpc>
              <a:buFont typeface="Arial" panose="020B0604020202020204" pitchFamily="34" charset="0"/>
              <a:buChar char="•"/>
            </a:pPr>
            <a:r>
              <a:rPr lang="en-US" altLang="en-US" sz="3200" b="1" dirty="0">
                <a:solidFill>
                  <a:srgbClr val="008000"/>
                </a:solidFill>
              </a:rPr>
              <a:t>practical</a:t>
            </a:r>
          </a:p>
        </p:txBody>
      </p:sp>
      <p:sp>
        <p:nvSpPr>
          <p:cNvPr id="5" name="TextBox 4"/>
          <p:cNvSpPr txBox="1"/>
          <p:nvPr/>
        </p:nvSpPr>
        <p:spPr>
          <a:xfrm>
            <a:off x="152455" y="4705429"/>
            <a:ext cx="5278240" cy="584775"/>
          </a:xfrm>
          <a:prstGeom prst="rect">
            <a:avLst/>
          </a:prstGeom>
          <a:noFill/>
        </p:spPr>
        <p:txBody>
          <a:bodyPr wrap="none" rtlCol="0">
            <a:spAutoFit/>
          </a:bodyPr>
          <a:lstStyle/>
          <a:p>
            <a:pPr marL="285750" indent="-285750">
              <a:buFont typeface="Arial" panose="020B0604020202020204" pitchFamily="34" charset="0"/>
              <a:buChar char="•"/>
            </a:pPr>
            <a:r>
              <a:rPr lang="en-US" sz="3200" b="1" dirty="0">
                <a:solidFill>
                  <a:srgbClr val="0000FF"/>
                </a:solidFill>
              </a:rPr>
              <a:t>user-friendly &amp; documented</a:t>
            </a:r>
          </a:p>
        </p:txBody>
      </p:sp>
      <p:sp>
        <p:nvSpPr>
          <p:cNvPr id="7" name="Rectangle 6"/>
          <p:cNvSpPr/>
          <p:nvPr/>
        </p:nvSpPr>
        <p:spPr>
          <a:xfrm>
            <a:off x="6616166" y="4600450"/>
            <a:ext cx="5401819" cy="646331"/>
          </a:xfrm>
          <a:prstGeom prst="rect">
            <a:avLst/>
          </a:prstGeom>
        </p:spPr>
        <p:txBody>
          <a:bodyPr wrap="square">
            <a:spAutoFit/>
          </a:bodyPr>
          <a:lstStyle/>
          <a:p>
            <a:r>
              <a:rPr lang="en-US" dirty="0">
                <a:solidFill>
                  <a:srgbClr val="0000FF"/>
                </a:solidFill>
              </a:rPr>
              <a:t>The code is convenient to users and they have plenty resources – examples and documentation</a:t>
            </a:r>
          </a:p>
        </p:txBody>
      </p:sp>
      <p:sp>
        <p:nvSpPr>
          <p:cNvPr id="8" name="TextBox 7">
            <a:extLst>
              <a:ext uri="{FF2B5EF4-FFF2-40B4-BE49-F238E27FC236}">
                <a16:creationId xmlns:a16="http://schemas.microsoft.com/office/drawing/2014/main" id="{16581374-CA8C-6F42-C270-53A8C635FDC9}"/>
              </a:ext>
            </a:extLst>
          </p:cNvPr>
          <p:cNvSpPr txBox="1"/>
          <p:nvPr/>
        </p:nvSpPr>
        <p:spPr>
          <a:xfrm>
            <a:off x="1452974" y="154174"/>
            <a:ext cx="8979108" cy="523220"/>
          </a:xfrm>
          <a:prstGeom prst="rect">
            <a:avLst/>
          </a:prstGeom>
          <a:noFill/>
        </p:spPr>
        <p:txBody>
          <a:bodyPr wrap="square" rtlCol="0">
            <a:spAutoFit/>
          </a:bodyPr>
          <a:lstStyle/>
          <a:p>
            <a:pPr algn="ctr"/>
            <a:r>
              <a:rPr lang="en-US" sz="2800" b="1" dirty="0">
                <a:solidFill>
                  <a:srgbClr val="0070C0"/>
                </a:solidFill>
              </a:rPr>
              <a:t>Libra Philosophy/Vision</a:t>
            </a:r>
          </a:p>
        </p:txBody>
      </p:sp>
    </p:spTree>
    <p:extLst>
      <p:ext uri="{BB962C8B-B14F-4D97-AF65-F5344CB8AC3E}">
        <p14:creationId xmlns:p14="http://schemas.microsoft.com/office/powerpoint/2010/main" val="374368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p:bldP spid="3" grpId="0"/>
      <p:bldP spid="22" grpId="0"/>
      <p:bldP spid="6" grpId="0"/>
      <p:bldP spid="15"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244" y="1352550"/>
            <a:ext cx="11802205" cy="4524315"/>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rgbClr val="FF0000"/>
                </a:solidFill>
              </a:rPr>
              <a:t>Many codes</a:t>
            </a:r>
            <a:r>
              <a:rPr lang="en-US" sz="2400" dirty="0"/>
              <a:t> (Newton-X, SHARC, NEXMD, FIERBALL, JADE, MOLPRO, PYXAID, PYUNIXMD, …)</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Black-box. Difficult to re-use to formulate other methods, etc.</a:t>
            </a:r>
          </a:p>
          <a:p>
            <a:pPr marL="742950" lvl="1" indent="-285750">
              <a:buFont typeface="Arial" panose="020B0604020202020204" pitchFamily="34" charset="0"/>
              <a:buChar char="•"/>
            </a:pPr>
            <a:r>
              <a:rPr lang="en-US" sz="2400" dirty="0"/>
              <a:t>Limited functionality (high focus, e.g. atomistic of special kind)</a:t>
            </a:r>
          </a:p>
          <a:p>
            <a:pPr lvl="1"/>
            <a:endParaRPr lang="en-US" sz="2400" dirty="0"/>
          </a:p>
          <a:p>
            <a:pPr marL="285750" indent="-285750">
              <a:buFont typeface="Arial" panose="020B0604020202020204" pitchFamily="34" charset="0"/>
              <a:buChar char="•"/>
            </a:pPr>
            <a:r>
              <a:rPr lang="en-US" sz="2400" dirty="0">
                <a:solidFill>
                  <a:srgbClr val="0000FF"/>
                </a:solidFill>
              </a:rPr>
              <a:t>Many methods</a:t>
            </a:r>
            <a:r>
              <a:rPr lang="en-US" sz="2400" dirty="0"/>
              <a:t> (FSSH, DISH, A-FSSH, QTAG, QTSH, etc.)</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Not always available</a:t>
            </a:r>
          </a:p>
          <a:p>
            <a:pPr marL="742950" lvl="1" indent="-285750">
              <a:buFont typeface="Arial" panose="020B0604020202020204" pitchFamily="34" charset="0"/>
              <a:buChar char="•"/>
            </a:pPr>
            <a:r>
              <a:rPr lang="en-US" sz="2400" dirty="0"/>
              <a:t>Not always user-friendly (e.g. my experience with PYXAID prototype)</a:t>
            </a:r>
          </a:p>
          <a:p>
            <a:pPr marL="742950" lvl="1" indent="-285750">
              <a:buFont typeface="Arial" panose="020B0604020202020204" pitchFamily="34" charset="0"/>
              <a:buChar char="•"/>
            </a:pPr>
            <a:r>
              <a:rPr lang="en-US" sz="2400" dirty="0"/>
              <a:t>Not always portable/modular, lack of best coding standards, no version control, etc.</a:t>
            </a:r>
          </a:p>
          <a:p>
            <a:pPr marL="742950" lvl="1" indent="-285750">
              <a:buFont typeface="Arial" panose="020B0604020202020204" pitchFamily="34" charset="0"/>
              <a:buChar char="•"/>
            </a:pPr>
            <a:r>
              <a:rPr lang="en-US" sz="2400" dirty="0"/>
              <a:t>Limited consistency of different codes </a:t>
            </a:r>
          </a:p>
          <a:p>
            <a:pPr marL="742950" lvl="1" indent="-285750">
              <a:buFont typeface="Arial" panose="020B0604020202020204" pitchFamily="34" charset="0"/>
              <a:buChar char="•"/>
            </a:pPr>
            <a:r>
              <a:rPr lang="en-US" sz="2400" dirty="0"/>
              <a:t>Possible redundancies even in the same code</a:t>
            </a:r>
          </a:p>
        </p:txBody>
      </p:sp>
      <p:pic>
        <p:nvPicPr>
          <p:cNvPr id="6"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2117928-49EC-9E07-5FFC-5CDD463365C4}"/>
              </a:ext>
            </a:extLst>
          </p:cNvPr>
          <p:cNvSpPr txBox="1"/>
          <p:nvPr/>
        </p:nvSpPr>
        <p:spPr>
          <a:xfrm>
            <a:off x="1095774" y="134471"/>
            <a:ext cx="8979108" cy="523220"/>
          </a:xfrm>
          <a:prstGeom prst="rect">
            <a:avLst/>
          </a:prstGeom>
          <a:noFill/>
        </p:spPr>
        <p:txBody>
          <a:bodyPr wrap="square" rtlCol="0">
            <a:spAutoFit/>
          </a:bodyPr>
          <a:lstStyle/>
          <a:p>
            <a:pPr algn="ctr"/>
            <a:r>
              <a:rPr lang="en-US" sz="2800" b="1" dirty="0">
                <a:solidFill>
                  <a:srgbClr val="0070C0"/>
                </a:solidFill>
              </a:rPr>
              <a:t>Libra Motivation</a:t>
            </a:r>
          </a:p>
        </p:txBody>
      </p:sp>
    </p:spTree>
    <p:extLst>
      <p:ext uri="{BB962C8B-B14F-4D97-AF65-F5344CB8AC3E}">
        <p14:creationId xmlns:p14="http://schemas.microsoft.com/office/powerpoint/2010/main" val="2800015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0625" y="1152525"/>
            <a:ext cx="9368719" cy="4893647"/>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rgbClr val="FF0000"/>
                </a:solidFill>
              </a:rPr>
              <a:t>Adopt the best practices</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Modularity (e.g. </a:t>
            </a:r>
            <a:r>
              <a:rPr lang="en-US" sz="2400" dirty="0" err="1"/>
              <a:t>PySCF</a:t>
            </a:r>
            <a:r>
              <a:rPr lang="en-US" sz="2400" dirty="0"/>
              <a:t>, Psi4NumPy, </a:t>
            </a:r>
            <a:r>
              <a:rPr lang="en-US" sz="2400" dirty="0" err="1"/>
              <a:t>PyQuante</a:t>
            </a:r>
            <a:r>
              <a:rPr lang="en-US" sz="2400" dirty="0"/>
              <a:t>, HORTON)</a:t>
            </a:r>
          </a:p>
          <a:p>
            <a:pPr marL="742950" lvl="1" indent="-285750">
              <a:buFont typeface="Arial" panose="020B0604020202020204" pitchFamily="34" charset="0"/>
              <a:buChar char="•"/>
            </a:pPr>
            <a:r>
              <a:rPr lang="en-US" sz="2400" dirty="0"/>
              <a:t>Language standards (Python, C++ vs. Fortran? Hybrid programming)</a:t>
            </a:r>
          </a:p>
          <a:p>
            <a:pPr marL="742950" lvl="1" indent="-285750">
              <a:buFont typeface="Arial" panose="020B0604020202020204" pitchFamily="34" charset="0"/>
              <a:buChar char="•"/>
            </a:pPr>
            <a:r>
              <a:rPr lang="en-US" sz="2400" dirty="0"/>
              <a:t>Testing &amp; Documentations (</a:t>
            </a:r>
            <a:r>
              <a:rPr lang="en-US" sz="2400" dirty="0" err="1"/>
              <a:t>pytest</a:t>
            </a:r>
            <a:r>
              <a:rPr lang="en-US" sz="2400" dirty="0"/>
              <a:t>, </a:t>
            </a:r>
            <a:r>
              <a:rPr lang="en-US" sz="2400" dirty="0" err="1"/>
              <a:t>unittest</a:t>
            </a:r>
            <a:r>
              <a:rPr lang="en-US" sz="2400" dirty="0"/>
              <a:t>, </a:t>
            </a:r>
            <a:r>
              <a:rPr lang="en-US" sz="2400" dirty="0" err="1"/>
              <a:t>Doxygen</a:t>
            </a:r>
            <a:r>
              <a:rPr lang="en-US" sz="2400" dirty="0"/>
              <a:t>/Sphinx)</a:t>
            </a:r>
          </a:p>
          <a:p>
            <a:pPr marL="742950" lvl="1" indent="-285750">
              <a:buFont typeface="Arial" panose="020B0604020202020204" pitchFamily="34" charset="0"/>
              <a:buChar char="•"/>
            </a:pPr>
            <a:r>
              <a:rPr lang="en-US" sz="2400" dirty="0"/>
              <a:t>User/developer training (Workshops, Summer/Winter schools)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solidFill>
                  <a:srgbClr val="0000FF"/>
                </a:solidFill>
              </a:rPr>
              <a:t>Focus on the community</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Every group has expertise in their field – rely on that</a:t>
            </a:r>
          </a:p>
          <a:p>
            <a:pPr marL="742950" lvl="1" indent="-285750">
              <a:buFont typeface="Arial" panose="020B0604020202020204" pitchFamily="34" charset="0"/>
              <a:buChar char="•"/>
            </a:pPr>
            <a:r>
              <a:rPr lang="en-US" sz="2400" dirty="0"/>
              <a:t>Community contributions – PR on GitHub</a:t>
            </a:r>
          </a:p>
          <a:p>
            <a:pPr marL="742950" lvl="1" indent="-285750">
              <a:buFont typeface="Arial" panose="020B0604020202020204" pitchFamily="34" charset="0"/>
              <a:buChar char="•"/>
            </a:pPr>
            <a:r>
              <a:rPr lang="en-US" sz="2400" dirty="0"/>
              <a:t>Use version control and collaborative workflows via GitHub, Issues</a:t>
            </a:r>
          </a:p>
          <a:p>
            <a:pPr marL="742950" lvl="1" indent="-285750">
              <a:buFont typeface="Arial" panose="020B0604020202020204" pitchFamily="34" charset="0"/>
              <a:buChar char="•"/>
            </a:pPr>
            <a:r>
              <a:rPr lang="en-US" sz="2400" dirty="0"/>
              <a:t>Frequent communication and close collaboration e.g. via Slack</a:t>
            </a:r>
          </a:p>
        </p:txBody>
      </p:sp>
      <p:pic>
        <p:nvPicPr>
          <p:cNvPr id="6"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955ACF4-483D-5494-636D-5787AF118155}"/>
              </a:ext>
            </a:extLst>
          </p:cNvPr>
          <p:cNvSpPr txBox="1"/>
          <p:nvPr/>
        </p:nvSpPr>
        <p:spPr>
          <a:xfrm>
            <a:off x="1095774" y="134471"/>
            <a:ext cx="8979108" cy="523220"/>
          </a:xfrm>
          <a:prstGeom prst="rect">
            <a:avLst/>
          </a:prstGeom>
          <a:noFill/>
        </p:spPr>
        <p:txBody>
          <a:bodyPr wrap="square" rtlCol="0">
            <a:spAutoFit/>
          </a:bodyPr>
          <a:lstStyle/>
          <a:p>
            <a:pPr algn="ctr"/>
            <a:r>
              <a:rPr lang="en-US" sz="2800" b="1" dirty="0">
                <a:solidFill>
                  <a:srgbClr val="0070C0"/>
                </a:solidFill>
              </a:rPr>
              <a:t>Libra Motivation</a:t>
            </a:r>
          </a:p>
        </p:txBody>
      </p:sp>
    </p:spTree>
    <p:extLst>
      <p:ext uri="{BB962C8B-B14F-4D97-AF65-F5344CB8AC3E}">
        <p14:creationId xmlns:p14="http://schemas.microsoft.com/office/powerpoint/2010/main" val="284094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521571"/>
            <a:ext cx="8424679" cy="523220"/>
          </a:xfrm>
          <a:prstGeom prst="rect">
            <a:avLst/>
          </a:prstGeom>
        </p:spPr>
        <p:txBody>
          <a:bodyPr wrap="none">
            <a:spAutoFit/>
          </a:bodyPr>
          <a:lstStyle/>
          <a:p>
            <a:r>
              <a:rPr lang="en-US" sz="2800" dirty="0">
                <a:hlinkClick r:id="rId2"/>
              </a:rPr>
              <a:t>https://github.com/amber-jain-group-iitb/heom_amber</a:t>
            </a:r>
            <a:r>
              <a:rPr lang="en-US" sz="2800" dirty="0"/>
              <a:t> </a:t>
            </a:r>
          </a:p>
        </p:txBody>
      </p:sp>
      <p:sp>
        <p:nvSpPr>
          <p:cNvPr id="6" name="TextBox 5"/>
          <p:cNvSpPr txBox="1"/>
          <p:nvPr/>
        </p:nvSpPr>
        <p:spPr>
          <a:xfrm>
            <a:off x="57150" y="1066800"/>
            <a:ext cx="8213146" cy="523220"/>
          </a:xfrm>
          <a:prstGeom prst="rect">
            <a:avLst/>
          </a:prstGeom>
          <a:noFill/>
        </p:spPr>
        <p:txBody>
          <a:bodyPr wrap="none" rtlCol="0">
            <a:spAutoFit/>
          </a:bodyPr>
          <a:lstStyle/>
          <a:p>
            <a:r>
              <a:rPr lang="en-US" sz="2800" b="1" dirty="0"/>
              <a:t>Amber Jain</a:t>
            </a:r>
            <a:r>
              <a:rPr lang="en-US" sz="2800" dirty="0"/>
              <a:t> – Hierarchical Equations of Motion (HEOM)</a:t>
            </a:r>
          </a:p>
        </p:txBody>
      </p:sp>
      <p:sp>
        <p:nvSpPr>
          <p:cNvPr id="7" name="TextBox 6"/>
          <p:cNvSpPr txBox="1"/>
          <p:nvPr/>
        </p:nvSpPr>
        <p:spPr>
          <a:xfrm>
            <a:off x="9476858" y="1328410"/>
            <a:ext cx="2260106" cy="523220"/>
          </a:xfrm>
          <a:prstGeom prst="rect">
            <a:avLst/>
          </a:prstGeom>
          <a:noFill/>
        </p:spPr>
        <p:txBody>
          <a:bodyPr wrap="none" rtlCol="0">
            <a:spAutoFit/>
          </a:bodyPr>
          <a:lstStyle/>
          <a:p>
            <a:r>
              <a:rPr lang="en-US" sz="2800" dirty="0" err="1"/>
              <a:t>src</a:t>
            </a:r>
            <a:r>
              <a:rPr lang="en-US" sz="2800" dirty="0"/>
              <a:t>/</a:t>
            </a:r>
            <a:r>
              <a:rPr lang="en-US" sz="2800" dirty="0" err="1"/>
              <a:t>dyn</a:t>
            </a:r>
            <a:r>
              <a:rPr lang="en-US" sz="2800" dirty="0"/>
              <a:t>/</a:t>
            </a:r>
            <a:r>
              <a:rPr lang="en-US" sz="2800" dirty="0" err="1"/>
              <a:t>heom</a:t>
            </a:r>
            <a:endParaRPr lang="en-US" sz="2800" dirty="0"/>
          </a:p>
        </p:txBody>
      </p:sp>
      <p:sp>
        <p:nvSpPr>
          <p:cNvPr id="8" name="Rectangle 7"/>
          <p:cNvSpPr/>
          <p:nvPr/>
        </p:nvSpPr>
        <p:spPr>
          <a:xfrm>
            <a:off x="91152" y="2719060"/>
            <a:ext cx="5375254" cy="523220"/>
          </a:xfrm>
          <a:prstGeom prst="rect">
            <a:avLst/>
          </a:prstGeom>
        </p:spPr>
        <p:txBody>
          <a:bodyPr wrap="none">
            <a:spAutoFit/>
          </a:bodyPr>
          <a:lstStyle/>
          <a:p>
            <a:r>
              <a:rPr lang="en-US" sz="2800" dirty="0">
                <a:hlinkClick r:id="rId3"/>
              </a:rPr>
              <a:t>https://github.com/tsiangsun/FGR</a:t>
            </a:r>
            <a:r>
              <a:rPr lang="en-US" sz="2800" dirty="0"/>
              <a:t>  </a:t>
            </a:r>
          </a:p>
        </p:txBody>
      </p:sp>
      <p:sp>
        <p:nvSpPr>
          <p:cNvPr id="9" name="TextBox 8"/>
          <p:cNvSpPr txBox="1"/>
          <p:nvPr/>
        </p:nvSpPr>
        <p:spPr>
          <a:xfrm>
            <a:off x="91152" y="2195840"/>
            <a:ext cx="8260210" cy="523220"/>
          </a:xfrm>
          <a:prstGeom prst="rect">
            <a:avLst/>
          </a:prstGeom>
          <a:noFill/>
        </p:spPr>
        <p:txBody>
          <a:bodyPr wrap="none" rtlCol="0">
            <a:spAutoFit/>
          </a:bodyPr>
          <a:lstStyle/>
          <a:p>
            <a:r>
              <a:rPr lang="en-US" sz="2800" b="1" dirty="0"/>
              <a:t>Xiang Sun </a:t>
            </a:r>
            <a:r>
              <a:rPr lang="en-US" sz="2800" dirty="0"/>
              <a:t>– (Non)-equilibrium Fermi Golden Rule (FGR)</a:t>
            </a:r>
          </a:p>
        </p:txBody>
      </p:sp>
      <p:sp>
        <p:nvSpPr>
          <p:cNvPr id="10" name="TextBox 9"/>
          <p:cNvSpPr txBox="1"/>
          <p:nvPr/>
        </p:nvSpPr>
        <p:spPr>
          <a:xfrm>
            <a:off x="9510860" y="2457450"/>
            <a:ext cx="1129092" cy="523220"/>
          </a:xfrm>
          <a:prstGeom prst="rect">
            <a:avLst/>
          </a:prstGeom>
          <a:noFill/>
        </p:spPr>
        <p:txBody>
          <a:bodyPr wrap="none" rtlCol="0">
            <a:spAutoFit/>
          </a:bodyPr>
          <a:lstStyle/>
          <a:p>
            <a:r>
              <a:rPr lang="en-US" sz="2800" dirty="0" err="1"/>
              <a:t>src</a:t>
            </a:r>
            <a:r>
              <a:rPr lang="en-US" sz="2800" dirty="0"/>
              <a:t>/</a:t>
            </a:r>
            <a:r>
              <a:rPr lang="en-US" sz="2800" dirty="0" err="1"/>
              <a:t>fgr</a:t>
            </a:r>
            <a:endParaRPr lang="en-US" sz="2800" dirty="0"/>
          </a:p>
        </p:txBody>
      </p:sp>
      <p:sp>
        <p:nvSpPr>
          <p:cNvPr id="11" name="Rectangle 10"/>
          <p:cNvSpPr/>
          <p:nvPr/>
        </p:nvSpPr>
        <p:spPr>
          <a:xfrm>
            <a:off x="57150" y="3848100"/>
            <a:ext cx="8380949" cy="523220"/>
          </a:xfrm>
          <a:prstGeom prst="rect">
            <a:avLst/>
          </a:prstGeom>
        </p:spPr>
        <p:txBody>
          <a:bodyPr wrap="none">
            <a:spAutoFit/>
          </a:bodyPr>
          <a:lstStyle/>
          <a:p>
            <a:r>
              <a:rPr lang="en-US" sz="2800" dirty="0">
                <a:hlinkClick r:id="rId4"/>
              </a:rPr>
              <a:t>https://github.com/AnanthGroup/SC-IVR-Code-Package</a:t>
            </a:r>
            <a:r>
              <a:rPr lang="en-US" sz="2800" dirty="0"/>
              <a:t>  </a:t>
            </a:r>
          </a:p>
        </p:txBody>
      </p:sp>
      <p:sp>
        <p:nvSpPr>
          <p:cNvPr id="12" name="TextBox 11"/>
          <p:cNvSpPr txBox="1"/>
          <p:nvPr/>
        </p:nvSpPr>
        <p:spPr>
          <a:xfrm>
            <a:off x="57150" y="3324880"/>
            <a:ext cx="7572650" cy="523220"/>
          </a:xfrm>
          <a:prstGeom prst="rect">
            <a:avLst/>
          </a:prstGeom>
          <a:noFill/>
        </p:spPr>
        <p:txBody>
          <a:bodyPr wrap="none" rtlCol="0">
            <a:spAutoFit/>
          </a:bodyPr>
          <a:lstStyle/>
          <a:p>
            <a:r>
              <a:rPr lang="en-US" sz="2800" b="1" dirty="0" err="1"/>
              <a:t>Nandini</a:t>
            </a:r>
            <a:r>
              <a:rPr lang="en-US" sz="2800" b="1" dirty="0"/>
              <a:t> </a:t>
            </a:r>
            <a:r>
              <a:rPr lang="en-US" sz="2800" b="1" dirty="0" err="1"/>
              <a:t>Ananth</a:t>
            </a:r>
            <a:r>
              <a:rPr lang="en-US" sz="2800" b="1" dirty="0"/>
              <a:t> </a:t>
            </a:r>
            <a:r>
              <a:rPr lang="en-US" sz="2800" dirty="0"/>
              <a:t>– Initial value representation (IVR)</a:t>
            </a:r>
          </a:p>
        </p:txBody>
      </p:sp>
      <p:sp>
        <p:nvSpPr>
          <p:cNvPr id="13" name="TextBox 12"/>
          <p:cNvSpPr txBox="1"/>
          <p:nvPr/>
        </p:nvSpPr>
        <p:spPr>
          <a:xfrm>
            <a:off x="9476858" y="3586490"/>
            <a:ext cx="1105944" cy="523220"/>
          </a:xfrm>
          <a:prstGeom prst="rect">
            <a:avLst/>
          </a:prstGeom>
          <a:noFill/>
        </p:spPr>
        <p:txBody>
          <a:bodyPr wrap="none" rtlCol="0">
            <a:spAutoFit/>
          </a:bodyPr>
          <a:lstStyle/>
          <a:p>
            <a:r>
              <a:rPr lang="en-US" sz="2800" dirty="0" err="1"/>
              <a:t>src</a:t>
            </a:r>
            <a:r>
              <a:rPr lang="en-US" sz="2800" dirty="0"/>
              <a:t>/</a:t>
            </a:r>
            <a:r>
              <a:rPr lang="en-US" sz="2800" dirty="0" err="1"/>
              <a:t>ivr</a:t>
            </a:r>
            <a:endParaRPr lang="en-US" sz="2800" dirty="0"/>
          </a:p>
        </p:txBody>
      </p:sp>
      <p:sp>
        <p:nvSpPr>
          <p:cNvPr id="15" name="TextBox 14"/>
          <p:cNvSpPr txBox="1"/>
          <p:nvPr/>
        </p:nvSpPr>
        <p:spPr>
          <a:xfrm>
            <a:off x="91152" y="4445978"/>
            <a:ext cx="10161693" cy="523220"/>
          </a:xfrm>
          <a:prstGeom prst="rect">
            <a:avLst/>
          </a:prstGeom>
          <a:noFill/>
        </p:spPr>
        <p:txBody>
          <a:bodyPr wrap="none" rtlCol="0">
            <a:spAutoFit/>
          </a:bodyPr>
          <a:lstStyle/>
          <a:p>
            <a:r>
              <a:rPr lang="en-US" sz="2800" b="1" dirty="0" err="1"/>
              <a:t>Sophya</a:t>
            </a:r>
            <a:r>
              <a:rPr lang="en-US" sz="2800" b="1" dirty="0"/>
              <a:t> </a:t>
            </a:r>
            <a:r>
              <a:rPr lang="en-US" sz="2800" b="1" dirty="0" err="1"/>
              <a:t>Garaschchuk</a:t>
            </a:r>
            <a:r>
              <a:rPr lang="en-US" sz="2800" b="1" dirty="0"/>
              <a:t> </a:t>
            </a:r>
            <a:r>
              <a:rPr lang="en-US" sz="2800" dirty="0"/>
              <a:t>– quantum trajectory guided Gaussians (QTAG)</a:t>
            </a:r>
          </a:p>
        </p:txBody>
      </p:sp>
      <p:sp>
        <p:nvSpPr>
          <p:cNvPr id="16" name="TextBox 15"/>
          <p:cNvSpPr txBox="1"/>
          <p:nvPr/>
        </p:nvSpPr>
        <p:spPr>
          <a:xfrm>
            <a:off x="7972651" y="4918757"/>
            <a:ext cx="4205510" cy="523220"/>
          </a:xfrm>
          <a:prstGeom prst="rect">
            <a:avLst/>
          </a:prstGeom>
          <a:noFill/>
        </p:spPr>
        <p:txBody>
          <a:bodyPr wrap="none" rtlCol="0">
            <a:spAutoFit/>
          </a:bodyPr>
          <a:lstStyle/>
          <a:p>
            <a:r>
              <a:rPr lang="en-US" sz="2800" dirty="0" err="1"/>
              <a:t>src</a:t>
            </a:r>
            <a:r>
              <a:rPr lang="en-US" sz="2800" dirty="0"/>
              <a:t>/</a:t>
            </a:r>
            <a:r>
              <a:rPr lang="en-US" sz="2800" dirty="0" err="1"/>
              <a:t>libra_py</a:t>
            </a:r>
            <a:r>
              <a:rPr lang="en-US" sz="2800" dirty="0"/>
              <a:t>/dynamics/</a:t>
            </a:r>
            <a:r>
              <a:rPr lang="en-US" sz="2800" dirty="0" err="1"/>
              <a:t>qtag</a:t>
            </a:r>
            <a:endParaRPr lang="en-US" sz="2800" dirty="0"/>
          </a:p>
        </p:txBody>
      </p:sp>
      <p:sp>
        <p:nvSpPr>
          <p:cNvPr id="17" name="TextBox 16"/>
          <p:cNvSpPr txBox="1"/>
          <p:nvPr/>
        </p:nvSpPr>
        <p:spPr>
          <a:xfrm>
            <a:off x="155590" y="5500360"/>
            <a:ext cx="9044399" cy="523220"/>
          </a:xfrm>
          <a:prstGeom prst="rect">
            <a:avLst/>
          </a:prstGeom>
          <a:noFill/>
        </p:spPr>
        <p:txBody>
          <a:bodyPr wrap="none" rtlCol="0">
            <a:spAutoFit/>
          </a:bodyPr>
          <a:lstStyle/>
          <a:p>
            <a:r>
              <a:rPr lang="en-US" sz="2800" b="1" dirty="0"/>
              <a:t>Craig Martens </a:t>
            </a:r>
            <a:r>
              <a:rPr lang="en-US" sz="2800" dirty="0"/>
              <a:t>– quantum trajectory surface hopping  (QTSH)</a:t>
            </a:r>
          </a:p>
        </p:txBody>
      </p:sp>
      <p:sp>
        <p:nvSpPr>
          <p:cNvPr id="18" name="TextBox 17"/>
          <p:cNvSpPr txBox="1"/>
          <p:nvPr/>
        </p:nvSpPr>
        <p:spPr>
          <a:xfrm>
            <a:off x="9748169" y="5543056"/>
            <a:ext cx="1783565" cy="523220"/>
          </a:xfrm>
          <a:prstGeom prst="rect">
            <a:avLst/>
          </a:prstGeom>
          <a:noFill/>
        </p:spPr>
        <p:txBody>
          <a:bodyPr wrap="none" rtlCol="0">
            <a:spAutoFit/>
          </a:bodyPr>
          <a:lstStyle/>
          <a:p>
            <a:r>
              <a:rPr lang="en-US" sz="2800" dirty="0"/>
              <a:t>in progress</a:t>
            </a:r>
          </a:p>
        </p:txBody>
      </p:sp>
      <p:sp>
        <p:nvSpPr>
          <p:cNvPr id="19" name="TextBox 18"/>
          <p:cNvSpPr txBox="1"/>
          <p:nvPr/>
        </p:nvSpPr>
        <p:spPr>
          <a:xfrm>
            <a:off x="4953523" y="6195367"/>
            <a:ext cx="1920782" cy="523220"/>
          </a:xfrm>
          <a:prstGeom prst="rect">
            <a:avLst/>
          </a:prstGeom>
          <a:noFill/>
        </p:spPr>
        <p:txBody>
          <a:bodyPr wrap="none" rtlCol="0">
            <a:spAutoFit/>
          </a:bodyPr>
          <a:lstStyle/>
          <a:p>
            <a:r>
              <a:rPr lang="en-US" sz="2800" dirty="0"/>
              <a:t>… and more</a:t>
            </a:r>
          </a:p>
        </p:txBody>
      </p:sp>
      <p:sp>
        <p:nvSpPr>
          <p:cNvPr id="2" name="TextBox 1">
            <a:extLst>
              <a:ext uri="{FF2B5EF4-FFF2-40B4-BE49-F238E27FC236}">
                <a16:creationId xmlns:a16="http://schemas.microsoft.com/office/drawing/2014/main" id="{0ABE56DD-B7F3-7BCB-D37D-8BBB1BA4C5ED}"/>
              </a:ext>
            </a:extLst>
          </p:cNvPr>
          <p:cNvSpPr txBox="1"/>
          <p:nvPr/>
        </p:nvSpPr>
        <p:spPr>
          <a:xfrm>
            <a:off x="1096298" y="112693"/>
            <a:ext cx="8979108" cy="523220"/>
          </a:xfrm>
          <a:prstGeom prst="rect">
            <a:avLst/>
          </a:prstGeom>
          <a:noFill/>
        </p:spPr>
        <p:txBody>
          <a:bodyPr wrap="square" rtlCol="0">
            <a:spAutoFit/>
          </a:bodyPr>
          <a:lstStyle/>
          <a:p>
            <a:pPr algn="ctr"/>
            <a:r>
              <a:rPr lang="en-US" sz="2800" b="1" dirty="0">
                <a:solidFill>
                  <a:srgbClr val="0070C0"/>
                </a:solidFill>
              </a:rPr>
              <a:t>Community Tool: Code Contributions/Integration</a:t>
            </a:r>
          </a:p>
        </p:txBody>
      </p:sp>
      <p:pic>
        <p:nvPicPr>
          <p:cNvPr id="3" name="Picture 7" descr="Image result for ub logo">
            <a:extLst>
              <a:ext uri="{FF2B5EF4-FFF2-40B4-BE49-F238E27FC236}">
                <a16:creationId xmlns:a16="http://schemas.microsoft.com/office/drawing/2014/main" id="{45176FEE-2B76-8224-9F11-4FA5795B4A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447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10" y="4733234"/>
            <a:ext cx="1662915" cy="1288334"/>
          </a:xfrm>
          <a:prstGeom prst="rect">
            <a:avLst/>
          </a:prstGeom>
        </p:spPr>
      </p:pic>
      <p:pic>
        <p:nvPicPr>
          <p:cNvPr id="6" name="Picture 5"/>
          <p:cNvPicPr>
            <a:picLocks noChangeAspect="1"/>
          </p:cNvPicPr>
          <p:nvPr/>
        </p:nvPicPr>
        <p:blipFill>
          <a:blip r:embed="rId3"/>
          <a:stretch>
            <a:fillRect/>
          </a:stretch>
        </p:blipFill>
        <p:spPr>
          <a:xfrm>
            <a:off x="2340203" y="1638874"/>
            <a:ext cx="2160898" cy="1352354"/>
          </a:xfrm>
          <a:prstGeom prst="rect">
            <a:avLst/>
          </a:prstGeom>
        </p:spPr>
      </p:pic>
      <p:sp>
        <p:nvSpPr>
          <p:cNvPr id="8" name="TextBox 7"/>
          <p:cNvSpPr txBox="1"/>
          <p:nvPr/>
        </p:nvSpPr>
        <p:spPr>
          <a:xfrm>
            <a:off x="1482453" y="674319"/>
            <a:ext cx="1256370" cy="369332"/>
          </a:xfrm>
          <a:prstGeom prst="rect">
            <a:avLst/>
          </a:prstGeom>
          <a:noFill/>
        </p:spPr>
        <p:txBody>
          <a:bodyPr wrap="none" rtlCol="0">
            <a:spAutoFit/>
          </a:bodyPr>
          <a:lstStyle/>
          <a:p>
            <a:r>
              <a:rPr lang="en-US" b="1" dirty="0">
                <a:solidFill>
                  <a:srgbClr val="0000FF"/>
                </a:solidFill>
              </a:rPr>
              <a:t>2D systems</a:t>
            </a:r>
            <a:endParaRPr lang="en-US" dirty="0"/>
          </a:p>
        </p:txBody>
      </p:sp>
      <p:sp>
        <p:nvSpPr>
          <p:cNvPr id="10" name="TextBox 9"/>
          <p:cNvSpPr txBox="1"/>
          <p:nvPr/>
        </p:nvSpPr>
        <p:spPr>
          <a:xfrm>
            <a:off x="4939123" y="630644"/>
            <a:ext cx="2639701" cy="369332"/>
          </a:xfrm>
          <a:prstGeom prst="rect">
            <a:avLst/>
          </a:prstGeom>
          <a:noFill/>
        </p:spPr>
        <p:txBody>
          <a:bodyPr wrap="square" rtlCol="0">
            <a:spAutoFit/>
          </a:bodyPr>
          <a:lstStyle/>
          <a:p>
            <a:r>
              <a:rPr lang="en-US" b="1" dirty="0">
                <a:solidFill>
                  <a:srgbClr val="0000FF"/>
                </a:solidFill>
              </a:rPr>
              <a:t>2D heterojunctions</a:t>
            </a:r>
            <a:endParaRPr lang="en-US" dirty="0"/>
          </a:p>
        </p:txBody>
      </p:sp>
      <p:pic>
        <p:nvPicPr>
          <p:cNvPr id="12" name="Picture 11"/>
          <p:cNvPicPr>
            <a:picLocks noChangeAspect="1"/>
          </p:cNvPicPr>
          <p:nvPr/>
        </p:nvPicPr>
        <p:blipFill>
          <a:blip r:embed="rId4"/>
          <a:stretch>
            <a:fillRect/>
          </a:stretch>
        </p:blipFill>
        <p:spPr>
          <a:xfrm>
            <a:off x="4453282" y="1488184"/>
            <a:ext cx="1433397" cy="1588290"/>
          </a:xfrm>
          <a:prstGeom prst="rect">
            <a:avLst/>
          </a:prstGeom>
        </p:spPr>
      </p:pic>
      <p:sp>
        <p:nvSpPr>
          <p:cNvPr id="13" name="TextBox 12"/>
          <p:cNvSpPr txBox="1"/>
          <p:nvPr/>
        </p:nvSpPr>
        <p:spPr>
          <a:xfrm>
            <a:off x="-12548" y="3625526"/>
            <a:ext cx="2913561" cy="369332"/>
          </a:xfrm>
          <a:prstGeom prst="rect">
            <a:avLst/>
          </a:prstGeom>
          <a:noFill/>
        </p:spPr>
        <p:txBody>
          <a:bodyPr wrap="square" rtlCol="0">
            <a:spAutoFit/>
          </a:bodyPr>
          <a:lstStyle/>
          <a:p>
            <a:pPr algn="ctr"/>
            <a:r>
              <a:rPr lang="en-US" b="1" dirty="0">
                <a:solidFill>
                  <a:srgbClr val="0000FF"/>
                </a:solidFill>
              </a:rPr>
              <a:t>Organic heterojunctions</a:t>
            </a:r>
            <a:endParaRPr lang="en-US" dirty="0"/>
          </a:p>
        </p:txBody>
      </p:sp>
      <p:pic>
        <p:nvPicPr>
          <p:cNvPr id="14"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t="1657" b="2"/>
          <a:stretch>
            <a:fillRect/>
          </a:stretch>
        </p:blipFill>
        <p:spPr bwMode="auto">
          <a:xfrm>
            <a:off x="6434482" y="1423020"/>
            <a:ext cx="1257827" cy="165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5634838" y="3467100"/>
            <a:ext cx="3429562" cy="369332"/>
          </a:xfrm>
          <a:prstGeom prst="rect">
            <a:avLst/>
          </a:prstGeom>
          <a:noFill/>
        </p:spPr>
        <p:txBody>
          <a:bodyPr wrap="square" rtlCol="0">
            <a:spAutoFit/>
          </a:bodyPr>
          <a:lstStyle/>
          <a:p>
            <a:pPr algn="ctr"/>
            <a:r>
              <a:rPr lang="en-US" b="1" dirty="0">
                <a:solidFill>
                  <a:srgbClr val="0000FF"/>
                </a:solidFill>
              </a:rPr>
              <a:t>Quantum Dots &amp; Molecules</a:t>
            </a:r>
            <a:endParaRPr lang="en-US" dirty="0"/>
          </a:p>
        </p:txBody>
      </p:sp>
      <p:sp>
        <p:nvSpPr>
          <p:cNvPr id="18" name="TextBox 17"/>
          <p:cNvSpPr txBox="1"/>
          <p:nvPr/>
        </p:nvSpPr>
        <p:spPr>
          <a:xfrm>
            <a:off x="3362545" y="3301966"/>
            <a:ext cx="1873015" cy="369332"/>
          </a:xfrm>
          <a:prstGeom prst="rect">
            <a:avLst/>
          </a:prstGeom>
          <a:noFill/>
        </p:spPr>
        <p:txBody>
          <a:bodyPr wrap="square" rtlCol="0">
            <a:spAutoFit/>
          </a:bodyPr>
          <a:lstStyle/>
          <a:p>
            <a:pPr algn="ctr"/>
            <a:r>
              <a:rPr lang="en-US" b="1" dirty="0">
                <a:solidFill>
                  <a:srgbClr val="0000FF"/>
                </a:solidFill>
              </a:rPr>
              <a:t>Perovskites</a:t>
            </a:r>
            <a:endParaRPr lang="en-US" dirty="0"/>
          </a:p>
        </p:txBody>
      </p:sp>
      <p:pic>
        <p:nvPicPr>
          <p:cNvPr id="19"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49340" y="5502575"/>
            <a:ext cx="939542" cy="1238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16:creationId xmlns:a16="http://schemas.microsoft.com/office/drawing/2014/main" id="{0A1C71BE-76AB-41B1-92BE-7EFB12BF0E5C}"/>
              </a:ext>
            </a:extLst>
          </p:cNvPr>
          <p:cNvPicPr>
            <a:picLocks noChangeAspect="1"/>
          </p:cNvPicPr>
          <p:nvPr/>
        </p:nvPicPr>
        <p:blipFill>
          <a:blip r:embed="rId7"/>
          <a:stretch>
            <a:fillRect/>
          </a:stretch>
        </p:blipFill>
        <p:spPr>
          <a:xfrm>
            <a:off x="2531515" y="4269513"/>
            <a:ext cx="1498008" cy="1178681"/>
          </a:xfrm>
          <a:prstGeom prst="rect">
            <a:avLst/>
          </a:prstGeom>
        </p:spPr>
      </p:pic>
      <p:pic>
        <p:nvPicPr>
          <p:cNvPr id="22" name="Picture 21">
            <a:extLst>
              <a:ext uri="{FF2B5EF4-FFF2-40B4-BE49-F238E27FC236}">
                <a16:creationId xmlns:a16="http://schemas.microsoft.com/office/drawing/2014/main" id="{F1B802EC-5F5B-4971-9143-069A200D7170}"/>
              </a:ext>
            </a:extLst>
          </p:cNvPr>
          <p:cNvPicPr>
            <a:picLocks noChangeAspect="1"/>
          </p:cNvPicPr>
          <p:nvPr/>
        </p:nvPicPr>
        <p:blipFill>
          <a:blip r:embed="rId8"/>
          <a:stretch>
            <a:fillRect/>
          </a:stretch>
        </p:blipFill>
        <p:spPr>
          <a:xfrm>
            <a:off x="2572561" y="5424500"/>
            <a:ext cx="1369697" cy="1310337"/>
          </a:xfrm>
          <a:prstGeom prst="rect">
            <a:avLst/>
          </a:prstGeom>
        </p:spPr>
      </p:pic>
      <p:pic>
        <p:nvPicPr>
          <p:cNvPr id="23" name="Picture 22"/>
          <p:cNvPicPr>
            <a:picLocks noChangeAspect="1"/>
          </p:cNvPicPr>
          <p:nvPr/>
        </p:nvPicPr>
        <p:blipFill>
          <a:blip r:embed="rId9"/>
          <a:stretch>
            <a:fillRect/>
          </a:stretch>
        </p:blipFill>
        <p:spPr>
          <a:xfrm>
            <a:off x="4086272" y="4339323"/>
            <a:ext cx="1705702" cy="1038078"/>
          </a:xfrm>
          <a:prstGeom prst="rect">
            <a:avLst/>
          </a:prstGeom>
        </p:spPr>
      </p:pic>
      <p:pic>
        <p:nvPicPr>
          <p:cNvPr id="24" name="Picture 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3283" y="4255910"/>
            <a:ext cx="1261393"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p:nvPr/>
        </p:nvSpPr>
        <p:spPr>
          <a:xfrm>
            <a:off x="816204" y="1096213"/>
            <a:ext cx="2799569" cy="276999"/>
          </a:xfrm>
          <a:prstGeom prst="rect">
            <a:avLst/>
          </a:prstGeom>
        </p:spPr>
        <p:txBody>
          <a:bodyPr wrap="square">
            <a:spAutoFit/>
          </a:bodyPr>
          <a:lstStyle/>
          <a:p>
            <a:pPr algn="ctr"/>
            <a:r>
              <a:rPr lang="en-US" sz="1200" dirty="0">
                <a:latin typeface="Arial" panose="020B0604020202020204" pitchFamily="34" charset="0"/>
                <a:cs typeface="Arial" panose="020B0604020202020204" pitchFamily="34" charset="0"/>
              </a:rPr>
              <a:t>Long el al. </a:t>
            </a:r>
            <a:r>
              <a:rPr lang="en-US" sz="1200" i="1" dirty="0">
                <a:latin typeface="Arial" panose="020B0604020202020204" pitchFamily="34" charset="0"/>
                <a:cs typeface="Arial" panose="020B0604020202020204" pitchFamily="34" charset="0"/>
              </a:rPr>
              <a:t>JPCL</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2016</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7</a:t>
            </a:r>
            <a:r>
              <a:rPr lang="en-US" sz="1200" dirty="0">
                <a:latin typeface="Arial" panose="020B0604020202020204" pitchFamily="34" charset="0"/>
                <a:cs typeface="Arial" panose="020B0604020202020204" pitchFamily="34" charset="0"/>
              </a:rPr>
              <a:t>, 653.</a:t>
            </a:r>
          </a:p>
        </p:txBody>
      </p:sp>
      <p:sp>
        <p:nvSpPr>
          <p:cNvPr id="27" name="Rectangle 5"/>
          <p:cNvSpPr>
            <a:spLocks noChangeArrowheads="1"/>
          </p:cNvSpPr>
          <p:nvPr/>
        </p:nvSpPr>
        <p:spPr bwMode="auto">
          <a:xfrm>
            <a:off x="4580579" y="1029991"/>
            <a:ext cx="35330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altLang="en-US" sz="1200" dirty="0">
                <a:latin typeface="Franklin Gothic Medium" panose="020B0603020102020204" pitchFamily="34" charset="0"/>
              </a:rPr>
              <a:t>Nijamudheen, A.; AVA </a:t>
            </a:r>
            <a:r>
              <a:rPr lang="de-DE" altLang="en-US" sz="1200" i="1" dirty="0">
                <a:latin typeface="Franklin Gothic Medium" panose="020B0603020102020204" pitchFamily="34" charset="0"/>
              </a:rPr>
              <a:t>JPCC</a:t>
            </a:r>
            <a:r>
              <a:rPr lang="de-DE" altLang="en-US" sz="1200" dirty="0">
                <a:latin typeface="Franklin Gothic Medium" panose="020B0603020102020204" pitchFamily="34" charset="0"/>
              </a:rPr>
              <a:t>, </a:t>
            </a:r>
            <a:r>
              <a:rPr lang="de-DE" altLang="en-US" sz="1200" b="1" dirty="0">
                <a:latin typeface="Franklin Gothic Medium" panose="020B0603020102020204" pitchFamily="34" charset="0"/>
              </a:rPr>
              <a:t>2017</a:t>
            </a:r>
            <a:r>
              <a:rPr lang="de-DE" altLang="en-US" sz="1200" dirty="0">
                <a:latin typeface="Franklin Gothic Medium" panose="020B0603020102020204" pitchFamily="34" charset="0"/>
              </a:rPr>
              <a:t>, </a:t>
            </a:r>
            <a:r>
              <a:rPr lang="de-DE" altLang="en-US" sz="1200" i="1" dirty="0">
                <a:latin typeface="Franklin Gothic Medium" panose="020B0603020102020204" pitchFamily="34" charset="0"/>
              </a:rPr>
              <a:t>121,</a:t>
            </a:r>
            <a:r>
              <a:rPr lang="de-DE" altLang="en-US" sz="1200" dirty="0">
                <a:latin typeface="Franklin Gothic Medium" panose="020B0603020102020204" pitchFamily="34" charset="0"/>
              </a:rPr>
              <a:t> 6520</a:t>
            </a:r>
            <a:endParaRPr lang="en-US" altLang="en-US" sz="1200" dirty="0">
              <a:latin typeface="Franklin Gothic Medium" panose="020B0603020102020204" pitchFamily="34" charset="0"/>
            </a:endParaRPr>
          </a:p>
        </p:txBody>
      </p:sp>
      <p:pic>
        <p:nvPicPr>
          <p:cNvPr id="28" name="Picture 15" descr="normal.img-002.jpg"/>
          <p:cNvPicPr>
            <a:picLocks noChangeAspect="1" noChangeArrowheads="1"/>
          </p:cNvPicPr>
          <p:nvPr/>
        </p:nvPicPr>
        <p:blipFill rotWithShape="1">
          <a:blip r:embed="rId11">
            <a:extLst>
              <a:ext uri="{28A0092B-C50C-407E-A947-70E740481C1C}">
                <a14:useLocalDpi xmlns:a14="http://schemas.microsoft.com/office/drawing/2010/main" val="0"/>
              </a:ext>
            </a:extLst>
          </a:blip>
          <a:srcRect l="17944" t="53108"/>
          <a:stretch/>
        </p:blipFill>
        <p:spPr bwMode="auto">
          <a:xfrm>
            <a:off x="36219" y="1638874"/>
            <a:ext cx="2288977" cy="140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87468" y="4114235"/>
            <a:ext cx="2564548" cy="276999"/>
          </a:xfrm>
          <a:prstGeom prst="rect">
            <a:avLst/>
          </a:prstGeom>
        </p:spPr>
        <p:txBody>
          <a:bodyPr wrap="none">
            <a:spAutoFit/>
          </a:bodyPr>
          <a:lstStyle/>
          <a:p>
            <a:r>
              <a:rPr lang="en-US" altLang="en-US" sz="1200" dirty="0">
                <a:latin typeface="Arial" panose="020B0604020202020204" pitchFamily="34" charset="0"/>
                <a:cs typeface="Arial" panose="020B0604020202020204" pitchFamily="34" charset="0"/>
              </a:rPr>
              <a:t>Sato et al. </a:t>
            </a:r>
            <a:r>
              <a:rPr lang="en-US" altLang="en-US" sz="1200" i="1" dirty="0">
                <a:latin typeface="Arial" panose="020B0604020202020204" pitchFamily="34" charset="0"/>
                <a:cs typeface="Arial" panose="020B0604020202020204" pitchFamily="34" charset="0"/>
              </a:rPr>
              <a:t>PCCP,</a:t>
            </a:r>
            <a:r>
              <a:rPr lang="en-US" altLang="en-US" sz="1200" dirty="0">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2018</a:t>
            </a:r>
            <a:r>
              <a:rPr lang="en-US" altLang="en-US" sz="1200" dirty="0">
                <a:latin typeface="Arial" panose="020B0604020202020204" pitchFamily="34" charset="0"/>
                <a:cs typeface="Arial" panose="020B0604020202020204" pitchFamily="34" charset="0"/>
              </a:rPr>
              <a:t>, 20, 25275.</a:t>
            </a:r>
          </a:p>
        </p:txBody>
      </p:sp>
      <p:sp>
        <p:nvSpPr>
          <p:cNvPr id="30" name="Rectangle 29"/>
          <p:cNvSpPr/>
          <p:nvPr/>
        </p:nvSpPr>
        <p:spPr>
          <a:xfrm>
            <a:off x="6069613" y="4211356"/>
            <a:ext cx="2898316" cy="276999"/>
          </a:xfrm>
          <a:prstGeom prst="rect">
            <a:avLst/>
          </a:prstGeom>
        </p:spPr>
        <p:txBody>
          <a:bodyPr wrap="square">
            <a:spAutoFit/>
          </a:bodyPr>
          <a:lstStyle/>
          <a:p>
            <a:r>
              <a:rPr lang="en-US" altLang="en-US" sz="1200" dirty="0">
                <a:latin typeface="Arial" panose="020B0604020202020204" pitchFamily="34" charset="0"/>
                <a:cs typeface="Arial" panose="020B0604020202020204" pitchFamily="34" charset="0"/>
              </a:rPr>
              <a:t>Pradhan et al. </a:t>
            </a:r>
            <a:r>
              <a:rPr lang="en-US" altLang="en-US" sz="1200" i="1" dirty="0">
                <a:latin typeface="Arial" panose="020B0604020202020204" pitchFamily="34" charset="0"/>
                <a:cs typeface="Arial" panose="020B0604020202020204" pitchFamily="34" charset="0"/>
              </a:rPr>
              <a:t>JPCM,</a:t>
            </a:r>
            <a:r>
              <a:rPr lang="en-US" altLang="en-US" sz="1200" dirty="0">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2018</a:t>
            </a:r>
            <a:r>
              <a:rPr lang="en-US" altLang="en-US" sz="1200" dirty="0">
                <a:latin typeface="Arial" panose="020B0604020202020204" pitchFamily="34" charset="0"/>
                <a:cs typeface="Arial" panose="020B0604020202020204" pitchFamily="34" charset="0"/>
              </a:rPr>
              <a:t>, 30, 484002</a:t>
            </a:r>
          </a:p>
        </p:txBody>
      </p:sp>
      <p:sp>
        <p:nvSpPr>
          <p:cNvPr id="32" name="Rectangle 7"/>
          <p:cNvSpPr>
            <a:spLocks noChangeArrowheads="1"/>
          </p:cNvSpPr>
          <p:nvPr/>
        </p:nvSpPr>
        <p:spPr bwMode="auto">
          <a:xfrm>
            <a:off x="6069613" y="3898788"/>
            <a:ext cx="27472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200" dirty="0"/>
              <a:t>Lin, Y.; AVA </a:t>
            </a:r>
            <a:r>
              <a:rPr lang="en-US" altLang="en-US" sz="1200" i="1" dirty="0"/>
              <a:t>JPCA. </a:t>
            </a:r>
            <a:r>
              <a:rPr lang="en-US" altLang="en-US" sz="1200" b="1" dirty="0"/>
              <a:t>2016</a:t>
            </a:r>
            <a:r>
              <a:rPr lang="en-US" altLang="en-US" sz="1200" dirty="0"/>
              <a:t>, 120, 9028</a:t>
            </a:r>
          </a:p>
        </p:txBody>
      </p:sp>
      <p:sp>
        <p:nvSpPr>
          <p:cNvPr id="33" name="TextBox 18"/>
          <p:cNvSpPr txBox="1">
            <a:spLocks noChangeArrowheads="1"/>
          </p:cNvSpPr>
          <p:nvPr/>
        </p:nvSpPr>
        <p:spPr bwMode="auto">
          <a:xfrm>
            <a:off x="2885345" y="3794406"/>
            <a:ext cx="29785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buNone/>
            </a:pPr>
            <a:r>
              <a:rPr lang="en-US" sz="1200" dirty="0" err="1"/>
              <a:t>Nijamudheen</a:t>
            </a:r>
            <a:r>
              <a:rPr lang="en-US" sz="1200" dirty="0"/>
              <a:t>, A.; AVA </a:t>
            </a:r>
            <a:r>
              <a:rPr lang="en-US" sz="1200" i="1" dirty="0"/>
              <a:t>JPCL</a:t>
            </a:r>
            <a:r>
              <a:rPr lang="en-US" sz="1200" dirty="0"/>
              <a:t> </a:t>
            </a:r>
            <a:r>
              <a:rPr lang="en-US" sz="1200" b="1" dirty="0"/>
              <a:t>2018</a:t>
            </a:r>
            <a:r>
              <a:rPr lang="en-US" sz="1200" dirty="0"/>
              <a:t>, </a:t>
            </a:r>
            <a:r>
              <a:rPr lang="en-US" sz="1200" i="1" dirty="0"/>
              <a:t>9</a:t>
            </a:r>
            <a:r>
              <a:rPr lang="en-US" sz="1200" dirty="0"/>
              <a:t>, 248</a:t>
            </a:r>
          </a:p>
        </p:txBody>
      </p:sp>
      <p:pic>
        <p:nvPicPr>
          <p:cNvPr id="34" name="Picture 33" descr="D:\WORK\BUFFALO\Research\Projects_students\Ekadashi_Pradhan\Project_Excitonic\Writing\deltascfnamdpaperofjctcsubmission\Fig8a.tif"/>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42642" y="5085500"/>
            <a:ext cx="2288684" cy="1716513"/>
          </a:xfrm>
          <a:prstGeom prst="rect">
            <a:avLst/>
          </a:prstGeom>
          <a:noFill/>
          <a:ln>
            <a:noFill/>
          </a:ln>
        </p:spPr>
      </p:pic>
      <p:pic>
        <p:nvPicPr>
          <p:cNvPr id="7" name="Picture 32" descr="qd5"/>
          <p:cNvPicPr>
            <a:picLocks noChangeAspect="1"/>
          </p:cNvPicPr>
          <p:nvPr/>
        </p:nvPicPr>
        <p:blipFill>
          <a:blip r:embed="rId13" cstate="print">
            <a:extLst>
              <a:ext uri="{28A0092B-C50C-407E-A947-70E740481C1C}">
                <a14:useLocalDpi xmlns:a14="http://schemas.microsoft.com/office/drawing/2010/main" val="0"/>
              </a:ext>
            </a:extLst>
          </a:blip>
          <a:srcRect l="23523" t="3972" r="24890" b="5484"/>
          <a:stretch>
            <a:fillRect/>
          </a:stretch>
        </p:blipFill>
        <p:spPr bwMode="auto">
          <a:xfrm>
            <a:off x="7550851" y="5554737"/>
            <a:ext cx="1302629" cy="979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7" descr="Image result for ub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8967930" y="845325"/>
            <a:ext cx="2594432" cy="369332"/>
          </a:xfrm>
          <a:prstGeom prst="rect">
            <a:avLst/>
          </a:prstGeom>
          <a:noFill/>
        </p:spPr>
        <p:txBody>
          <a:bodyPr wrap="square" rtlCol="0">
            <a:spAutoFit/>
          </a:bodyPr>
          <a:lstStyle/>
          <a:p>
            <a:r>
              <a:rPr lang="en-US" b="1" dirty="0">
                <a:solidFill>
                  <a:srgbClr val="0000FF"/>
                </a:solidFill>
              </a:rPr>
              <a:t>Auxiliary Analysis Tools</a:t>
            </a:r>
            <a:endParaRPr lang="en-US" dirty="0"/>
          </a:p>
        </p:txBody>
      </p:sp>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60141" y="1423020"/>
            <a:ext cx="2139613" cy="1412952"/>
          </a:xfrm>
          <a:prstGeom prst="rect">
            <a:avLst/>
          </a:prstGeom>
        </p:spPr>
      </p:pic>
      <p:pic>
        <p:nvPicPr>
          <p:cNvPr id="37" name="Picture 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60141" y="3047442"/>
            <a:ext cx="2155857" cy="1716701"/>
          </a:xfrm>
          <a:prstGeom prst="rect">
            <a:avLst/>
          </a:prstGeom>
        </p:spPr>
      </p:pic>
      <p:pic>
        <p:nvPicPr>
          <p:cNvPr id="38" name="Picture 3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447135" y="4825572"/>
            <a:ext cx="2402883" cy="1784778"/>
          </a:xfrm>
          <a:prstGeom prst="rect">
            <a:avLst/>
          </a:prstGeom>
        </p:spPr>
      </p:pic>
      <p:sp>
        <p:nvSpPr>
          <p:cNvPr id="2" name="TextBox 1">
            <a:extLst>
              <a:ext uri="{FF2B5EF4-FFF2-40B4-BE49-F238E27FC236}">
                <a16:creationId xmlns:a16="http://schemas.microsoft.com/office/drawing/2014/main" id="{970DE901-1390-F96D-A033-A5785F2FB6C1}"/>
              </a:ext>
            </a:extLst>
          </p:cNvPr>
          <p:cNvSpPr txBox="1"/>
          <p:nvPr/>
        </p:nvSpPr>
        <p:spPr>
          <a:xfrm>
            <a:off x="816204" y="51915"/>
            <a:ext cx="8979108" cy="523220"/>
          </a:xfrm>
          <a:prstGeom prst="rect">
            <a:avLst/>
          </a:prstGeom>
          <a:noFill/>
        </p:spPr>
        <p:txBody>
          <a:bodyPr wrap="square" rtlCol="0">
            <a:spAutoFit/>
          </a:bodyPr>
          <a:lstStyle/>
          <a:p>
            <a:pPr algn="ctr"/>
            <a:r>
              <a:rPr lang="en-US" sz="2800" b="1" dirty="0">
                <a:solidFill>
                  <a:srgbClr val="0070C0"/>
                </a:solidFill>
              </a:rPr>
              <a:t>Practical: Libra in Materials Research</a:t>
            </a:r>
          </a:p>
        </p:txBody>
      </p:sp>
    </p:spTree>
    <p:extLst>
      <p:ext uri="{BB962C8B-B14F-4D97-AF65-F5344CB8AC3E}">
        <p14:creationId xmlns:p14="http://schemas.microsoft.com/office/powerpoint/2010/main" val="418186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676400" y="1066800"/>
            <a:ext cx="3352800" cy="4205288"/>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65" name="TextBox 8"/>
          <p:cNvSpPr txBox="1">
            <a:spLocks noChangeArrowheads="1"/>
          </p:cNvSpPr>
          <p:nvPr/>
        </p:nvSpPr>
        <p:spPr bwMode="auto">
          <a:xfrm>
            <a:off x="2133600" y="6096001"/>
            <a:ext cx="3043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800"/>
              <a:t>Use in C++ codes</a:t>
            </a:r>
          </a:p>
        </p:txBody>
      </p:sp>
      <p:sp>
        <p:nvSpPr>
          <p:cNvPr id="14" name="Down Arrow 13"/>
          <p:cNvSpPr/>
          <p:nvPr/>
        </p:nvSpPr>
        <p:spPr>
          <a:xfrm>
            <a:off x="8632031" y="5276850"/>
            <a:ext cx="388938" cy="81915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68" name="TextBox 14"/>
          <p:cNvSpPr txBox="1">
            <a:spLocks noChangeArrowheads="1"/>
          </p:cNvSpPr>
          <p:nvPr/>
        </p:nvSpPr>
        <p:spPr bwMode="auto">
          <a:xfrm>
            <a:off x="6934200" y="6096001"/>
            <a:ext cx="3481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800"/>
              <a:t>Use in Python codes</a:t>
            </a:r>
          </a:p>
        </p:txBody>
      </p:sp>
      <p:sp>
        <p:nvSpPr>
          <p:cNvPr id="19" name="Rectangle 18"/>
          <p:cNvSpPr/>
          <p:nvPr/>
        </p:nvSpPr>
        <p:spPr>
          <a:xfrm>
            <a:off x="1676400" y="1066800"/>
            <a:ext cx="3352800" cy="76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70" name="Text Box 35"/>
          <p:cNvSpPr txBox="1">
            <a:spLocks noChangeArrowheads="1"/>
          </p:cNvSpPr>
          <p:nvPr/>
        </p:nvSpPr>
        <p:spPr bwMode="auto">
          <a:xfrm>
            <a:off x="2362200" y="1143000"/>
            <a:ext cx="21336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800" b="1">
                <a:solidFill>
                  <a:srgbClr val="002060"/>
                </a:solidFill>
              </a:rPr>
              <a:t>C++ layer</a:t>
            </a:r>
          </a:p>
        </p:txBody>
      </p:sp>
      <p:sp>
        <p:nvSpPr>
          <p:cNvPr id="20" name="Rectangle 19"/>
          <p:cNvSpPr/>
          <p:nvPr/>
        </p:nvSpPr>
        <p:spPr>
          <a:xfrm>
            <a:off x="7162800" y="1066800"/>
            <a:ext cx="3352800" cy="421005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7162800" y="1066800"/>
            <a:ext cx="3352800" cy="76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73" name="Text Box 35"/>
          <p:cNvSpPr txBox="1">
            <a:spLocks noChangeArrowheads="1"/>
          </p:cNvSpPr>
          <p:nvPr/>
        </p:nvSpPr>
        <p:spPr bwMode="auto">
          <a:xfrm>
            <a:off x="7772401" y="1143001"/>
            <a:ext cx="23415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a:solidFill>
                  <a:srgbClr val="002060"/>
                </a:solidFill>
              </a:rPr>
              <a:t>Python layer</a:t>
            </a:r>
          </a:p>
        </p:txBody>
      </p:sp>
      <p:sp>
        <p:nvSpPr>
          <p:cNvPr id="23" name="Rectangle 22"/>
          <p:cNvSpPr/>
          <p:nvPr/>
        </p:nvSpPr>
        <p:spPr>
          <a:xfrm>
            <a:off x="1838326" y="1981200"/>
            <a:ext cx="2770075" cy="14097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Down Arrow 7"/>
          <p:cNvSpPr/>
          <p:nvPr/>
        </p:nvSpPr>
        <p:spPr>
          <a:xfrm rot="16200000">
            <a:off x="5649243" y="1042139"/>
            <a:ext cx="381000" cy="255439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 name="Group 1"/>
          <p:cNvGrpSpPr/>
          <p:nvPr/>
        </p:nvGrpSpPr>
        <p:grpSpPr>
          <a:xfrm>
            <a:off x="7772400" y="3569274"/>
            <a:ext cx="2286000" cy="1600200"/>
            <a:chOff x="5715000" y="2895600"/>
            <a:chExt cx="2286000" cy="1600200"/>
          </a:xfrm>
        </p:grpSpPr>
        <p:sp>
          <p:nvSpPr>
            <p:cNvPr id="24" name="Rectangle 23"/>
            <p:cNvSpPr/>
            <p:nvPr/>
          </p:nvSpPr>
          <p:spPr>
            <a:xfrm>
              <a:off x="5715000" y="2895600"/>
              <a:ext cx="2286000" cy="1600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77" name="Text Box 35"/>
            <p:cNvSpPr txBox="1">
              <a:spLocks noChangeArrowheads="1"/>
            </p:cNvSpPr>
            <p:nvPr/>
          </p:nvSpPr>
          <p:spPr bwMode="auto">
            <a:xfrm>
              <a:off x="5943600" y="3657600"/>
              <a:ext cx="196056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2000" dirty="0"/>
                <a:t>Prototype and</a:t>
              </a:r>
            </a:p>
            <a:p>
              <a:pPr algn="ctr" eaLnBrk="1" hangingPunct="1">
                <a:spcBef>
                  <a:spcPct val="0"/>
                </a:spcBef>
                <a:buFontTx/>
                <a:buNone/>
              </a:pPr>
              <a:r>
                <a:rPr lang="en-US" altLang="en-US" sz="2000" dirty="0"/>
                <a:t> Test (Discover)</a:t>
              </a:r>
            </a:p>
          </p:txBody>
        </p:sp>
        <p:sp>
          <p:nvSpPr>
            <p:cNvPr id="25" name="Rectangle 24"/>
            <p:cNvSpPr/>
            <p:nvPr/>
          </p:nvSpPr>
          <p:spPr>
            <a:xfrm>
              <a:off x="5715000" y="2895600"/>
              <a:ext cx="228600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79" name="Text Box 35"/>
            <p:cNvSpPr txBox="1">
              <a:spLocks noChangeArrowheads="1"/>
            </p:cNvSpPr>
            <p:nvPr/>
          </p:nvSpPr>
          <p:spPr bwMode="auto">
            <a:xfrm>
              <a:off x="6019800" y="2895600"/>
              <a:ext cx="15636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800" b="1" dirty="0" err="1">
                  <a:solidFill>
                    <a:srgbClr val="002060"/>
                  </a:solidFill>
                </a:rPr>
                <a:t>libra_py</a:t>
              </a:r>
              <a:endParaRPr lang="en-US" altLang="en-US" sz="2800" b="1" dirty="0">
                <a:solidFill>
                  <a:srgbClr val="002060"/>
                </a:solidFill>
              </a:endParaRPr>
            </a:p>
          </p:txBody>
        </p:sp>
      </p:grpSp>
      <p:sp>
        <p:nvSpPr>
          <p:cNvPr id="17" name="Down Arrow 16"/>
          <p:cNvSpPr/>
          <p:nvPr/>
        </p:nvSpPr>
        <p:spPr>
          <a:xfrm rot="5400000">
            <a:off x="6201456" y="3352797"/>
            <a:ext cx="381000" cy="2760888"/>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Down Arrow 26"/>
          <p:cNvSpPr/>
          <p:nvPr/>
        </p:nvSpPr>
        <p:spPr>
          <a:xfrm>
            <a:off x="3158331" y="5272088"/>
            <a:ext cx="388938" cy="823912"/>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TextBox 2"/>
          <p:cNvSpPr txBox="1"/>
          <p:nvPr/>
        </p:nvSpPr>
        <p:spPr>
          <a:xfrm>
            <a:off x="5394932" y="4823213"/>
            <a:ext cx="1722010" cy="400110"/>
          </a:xfrm>
          <a:prstGeom prst="rect">
            <a:avLst/>
          </a:prstGeom>
          <a:noFill/>
        </p:spPr>
        <p:txBody>
          <a:bodyPr wrap="none" rtlCol="0">
            <a:spAutoFit/>
          </a:bodyPr>
          <a:lstStyle/>
          <a:p>
            <a:r>
              <a:rPr lang="en-US" sz="2000" b="1" dirty="0">
                <a:solidFill>
                  <a:srgbClr val="0000FF"/>
                </a:solidFill>
              </a:rPr>
              <a:t>Translate code</a:t>
            </a:r>
          </a:p>
        </p:txBody>
      </p:sp>
      <p:sp>
        <p:nvSpPr>
          <p:cNvPr id="26" name="Down Arrow 25"/>
          <p:cNvSpPr/>
          <p:nvPr/>
        </p:nvSpPr>
        <p:spPr>
          <a:xfrm rot="5400000">
            <a:off x="6121824" y="1906243"/>
            <a:ext cx="381000" cy="260162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TextBox 27"/>
          <p:cNvSpPr txBox="1"/>
          <p:nvPr/>
        </p:nvSpPr>
        <p:spPr>
          <a:xfrm>
            <a:off x="5458507" y="3391525"/>
            <a:ext cx="1342227" cy="400110"/>
          </a:xfrm>
          <a:prstGeom prst="rect">
            <a:avLst/>
          </a:prstGeom>
          <a:noFill/>
        </p:spPr>
        <p:txBody>
          <a:bodyPr wrap="none" rtlCol="0">
            <a:spAutoFit/>
          </a:bodyPr>
          <a:lstStyle/>
          <a:p>
            <a:r>
              <a:rPr lang="en-US" sz="2000" b="1" dirty="0">
                <a:solidFill>
                  <a:srgbClr val="FF0000"/>
                </a:solidFill>
              </a:rPr>
              <a:t>Call by C++</a:t>
            </a:r>
          </a:p>
        </p:txBody>
      </p:sp>
      <p:grpSp>
        <p:nvGrpSpPr>
          <p:cNvPr id="6" name="Group 5"/>
          <p:cNvGrpSpPr/>
          <p:nvPr/>
        </p:nvGrpSpPr>
        <p:grpSpPr>
          <a:xfrm>
            <a:off x="7613136" y="2791180"/>
            <a:ext cx="2730439" cy="713691"/>
            <a:chOff x="6089135" y="2791179"/>
            <a:chExt cx="2730439" cy="713691"/>
          </a:xfrm>
        </p:grpSpPr>
        <p:sp>
          <p:nvSpPr>
            <p:cNvPr id="4" name="Rectangle 3"/>
            <p:cNvSpPr/>
            <p:nvPr/>
          </p:nvSpPr>
          <p:spPr>
            <a:xfrm>
              <a:off x="6089135" y="2791179"/>
              <a:ext cx="2730439" cy="713691"/>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089135" y="2791179"/>
              <a:ext cx="2684581" cy="646331"/>
            </a:xfrm>
            <a:prstGeom prst="rect">
              <a:avLst/>
            </a:prstGeom>
            <a:noFill/>
          </p:spPr>
          <p:txBody>
            <a:bodyPr wrap="none" rtlCol="0">
              <a:spAutoFit/>
            </a:bodyPr>
            <a:lstStyle/>
            <a:p>
              <a:pPr algn="ctr"/>
              <a:r>
                <a:rPr lang="en-US" dirty="0"/>
                <a:t>User-Customized &amp; Library</a:t>
              </a:r>
            </a:p>
            <a:p>
              <a:pPr algn="ctr"/>
              <a:r>
                <a:rPr lang="en-US" dirty="0"/>
                <a:t>Python functions</a:t>
              </a:r>
            </a:p>
          </p:txBody>
        </p:sp>
      </p:grpSp>
      <p:sp>
        <p:nvSpPr>
          <p:cNvPr id="29" name="TextBox 28"/>
          <p:cNvSpPr txBox="1"/>
          <p:nvPr/>
        </p:nvSpPr>
        <p:spPr>
          <a:xfrm>
            <a:off x="1676401" y="3654601"/>
            <a:ext cx="1251625" cy="523220"/>
          </a:xfrm>
          <a:prstGeom prst="rect">
            <a:avLst/>
          </a:prstGeom>
          <a:noFill/>
        </p:spPr>
        <p:txBody>
          <a:bodyPr wrap="none" rtlCol="0">
            <a:spAutoFit/>
          </a:bodyPr>
          <a:lstStyle/>
          <a:p>
            <a:r>
              <a:rPr lang="en-US" sz="2800" b="1" dirty="0"/>
              <a:t>Eigen 3</a:t>
            </a:r>
          </a:p>
        </p:txBody>
      </p:sp>
      <p:pic>
        <p:nvPicPr>
          <p:cNvPr id="30" name="Picture 2" descr="Image result for eigen3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483" y="4102675"/>
            <a:ext cx="1079957" cy="10799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boost 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302" y="2484157"/>
            <a:ext cx="1796641" cy="6077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7" descr="Image result for u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C9E0D60-B20E-6874-9DA3-279F36F643BC}"/>
              </a:ext>
            </a:extLst>
          </p:cNvPr>
          <p:cNvSpPr txBox="1"/>
          <p:nvPr/>
        </p:nvSpPr>
        <p:spPr>
          <a:xfrm>
            <a:off x="1318609" y="181775"/>
            <a:ext cx="8979108" cy="523220"/>
          </a:xfrm>
          <a:prstGeom prst="rect">
            <a:avLst/>
          </a:prstGeom>
          <a:noFill/>
        </p:spPr>
        <p:txBody>
          <a:bodyPr wrap="square" rtlCol="0">
            <a:spAutoFit/>
          </a:bodyPr>
          <a:lstStyle/>
          <a:p>
            <a:pPr algn="ctr"/>
            <a:r>
              <a:rPr lang="en-US" sz="2800" b="1" dirty="0">
                <a:solidFill>
                  <a:srgbClr val="0070C0"/>
                </a:solidFill>
              </a:rPr>
              <a:t>C++/Python Interoperability</a:t>
            </a:r>
          </a:p>
        </p:txBody>
      </p:sp>
    </p:spTree>
    <p:extLst>
      <p:ext uri="{BB962C8B-B14F-4D97-AF65-F5344CB8AC3E}">
        <p14:creationId xmlns:p14="http://schemas.microsoft.com/office/powerpoint/2010/main" val="1089900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6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4" grpId="0" animBg="1"/>
      <p:bldP spid="15368" grpId="0"/>
      <p:bldP spid="23" grpId="0" animBg="1"/>
      <p:bldP spid="8" grpId="0" animBg="1"/>
      <p:bldP spid="17" grpId="0" animBg="1"/>
      <p:bldP spid="27" grpId="0" animBg="1"/>
      <p:bldP spid="3" grpId="0"/>
      <p:bldP spid="26" grpId="0" animBg="1"/>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EB5CBF-81B5-9AA4-8FC1-9E69E09111C3}"/>
              </a:ext>
            </a:extLst>
          </p:cNvPr>
          <p:cNvPicPr>
            <a:picLocks noChangeAspect="1"/>
          </p:cNvPicPr>
          <p:nvPr/>
        </p:nvPicPr>
        <p:blipFill>
          <a:blip r:embed="rId2"/>
          <a:stretch>
            <a:fillRect/>
          </a:stretch>
        </p:blipFill>
        <p:spPr>
          <a:xfrm>
            <a:off x="2336961" y="1138463"/>
            <a:ext cx="9710708" cy="2034716"/>
          </a:xfrm>
          <a:prstGeom prst="rect">
            <a:avLst/>
          </a:prstGeom>
        </p:spPr>
      </p:pic>
      <p:pic>
        <p:nvPicPr>
          <p:cNvPr id="7" name="Picture 7" descr="Image result for ub logo">
            <a:extLst>
              <a:ext uri="{FF2B5EF4-FFF2-40B4-BE49-F238E27FC236}">
                <a16:creationId xmlns:a16="http://schemas.microsoft.com/office/drawing/2014/main" id="{1F751933-5AC3-B908-66D9-929327B2F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Image result for nsf">
            <a:extLst>
              <a:ext uri="{FF2B5EF4-FFF2-40B4-BE49-F238E27FC236}">
                <a16:creationId xmlns:a16="http://schemas.microsoft.com/office/drawing/2014/main" id="{25DBFB49-C703-3E90-D81E-42B85D2FFF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328" y="1363613"/>
            <a:ext cx="1333140" cy="13401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0A3ACC-6517-4894-CD3F-02132122D7A7}"/>
              </a:ext>
            </a:extLst>
          </p:cNvPr>
          <p:cNvSpPr txBox="1"/>
          <p:nvPr/>
        </p:nvSpPr>
        <p:spPr>
          <a:xfrm>
            <a:off x="2330690" y="710477"/>
            <a:ext cx="7963334" cy="369332"/>
          </a:xfrm>
          <a:prstGeom prst="rect">
            <a:avLst/>
          </a:prstGeom>
          <a:noFill/>
        </p:spPr>
        <p:txBody>
          <a:bodyPr wrap="none" rtlCol="0">
            <a:spAutoFit/>
          </a:bodyPr>
          <a:lstStyle/>
          <a:p>
            <a:r>
              <a:rPr lang="en-US" b="1" dirty="0" err="1"/>
              <a:t>CyberTraining</a:t>
            </a:r>
            <a:r>
              <a:rPr lang="en-US" b="1" dirty="0"/>
              <a:t>: Pilot: Modeling Excited State Dynamics in Solar Energy Materials</a:t>
            </a:r>
            <a:endParaRPr lang="en-US" dirty="0"/>
          </a:p>
        </p:txBody>
      </p:sp>
      <p:pic>
        <p:nvPicPr>
          <p:cNvPr id="13" name="Picture 12">
            <a:extLst>
              <a:ext uri="{FF2B5EF4-FFF2-40B4-BE49-F238E27FC236}">
                <a16:creationId xmlns:a16="http://schemas.microsoft.com/office/drawing/2014/main" id="{B7D44CA9-2121-60F7-69E8-3D43CEB22092}"/>
              </a:ext>
            </a:extLst>
          </p:cNvPr>
          <p:cNvPicPr>
            <a:picLocks noChangeAspect="1"/>
          </p:cNvPicPr>
          <p:nvPr/>
        </p:nvPicPr>
        <p:blipFill>
          <a:blip r:embed="rId5"/>
          <a:stretch>
            <a:fillRect/>
          </a:stretch>
        </p:blipFill>
        <p:spPr>
          <a:xfrm>
            <a:off x="497513" y="3315489"/>
            <a:ext cx="2818788" cy="3124639"/>
          </a:xfrm>
          <a:prstGeom prst="rect">
            <a:avLst/>
          </a:prstGeom>
        </p:spPr>
      </p:pic>
      <p:pic>
        <p:nvPicPr>
          <p:cNvPr id="15" name="Picture 14">
            <a:extLst>
              <a:ext uri="{FF2B5EF4-FFF2-40B4-BE49-F238E27FC236}">
                <a16:creationId xmlns:a16="http://schemas.microsoft.com/office/drawing/2014/main" id="{DADB8446-99D5-C592-C59E-4DD16D6DF9A9}"/>
              </a:ext>
            </a:extLst>
          </p:cNvPr>
          <p:cNvPicPr>
            <a:picLocks noChangeAspect="1"/>
          </p:cNvPicPr>
          <p:nvPr/>
        </p:nvPicPr>
        <p:blipFill>
          <a:blip r:embed="rId6"/>
          <a:stretch>
            <a:fillRect/>
          </a:stretch>
        </p:blipFill>
        <p:spPr>
          <a:xfrm>
            <a:off x="6621982" y="3745315"/>
            <a:ext cx="2606266" cy="2834886"/>
          </a:xfrm>
          <a:prstGeom prst="rect">
            <a:avLst/>
          </a:prstGeom>
        </p:spPr>
      </p:pic>
      <p:pic>
        <p:nvPicPr>
          <p:cNvPr id="17" name="Picture 16">
            <a:extLst>
              <a:ext uri="{FF2B5EF4-FFF2-40B4-BE49-F238E27FC236}">
                <a16:creationId xmlns:a16="http://schemas.microsoft.com/office/drawing/2014/main" id="{82A4A88B-CD5E-0D48-D0A1-6E6877AFF9FE}"/>
              </a:ext>
            </a:extLst>
          </p:cNvPr>
          <p:cNvPicPr>
            <a:picLocks noChangeAspect="1"/>
          </p:cNvPicPr>
          <p:nvPr/>
        </p:nvPicPr>
        <p:blipFill>
          <a:blip r:embed="rId7"/>
          <a:stretch>
            <a:fillRect/>
          </a:stretch>
        </p:blipFill>
        <p:spPr>
          <a:xfrm>
            <a:off x="9662402" y="3708261"/>
            <a:ext cx="2385267" cy="2034716"/>
          </a:xfrm>
          <a:prstGeom prst="rect">
            <a:avLst/>
          </a:prstGeom>
        </p:spPr>
      </p:pic>
      <p:sp>
        <p:nvSpPr>
          <p:cNvPr id="18" name="TextBox 17">
            <a:extLst>
              <a:ext uri="{FF2B5EF4-FFF2-40B4-BE49-F238E27FC236}">
                <a16:creationId xmlns:a16="http://schemas.microsoft.com/office/drawing/2014/main" id="{D8A5B675-4F70-CAFD-A073-5EA0D1AF0FD2}"/>
              </a:ext>
            </a:extLst>
          </p:cNvPr>
          <p:cNvSpPr txBox="1"/>
          <p:nvPr/>
        </p:nvSpPr>
        <p:spPr>
          <a:xfrm>
            <a:off x="6585361" y="3286432"/>
            <a:ext cx="2458109" cy="369332"/>
          </a:xfrm>
          <a:prstGeom prst="rect">
            <a:avLst/>
          </a:prstGeom>
          <a:noFill/>
        </p:spPr>
        <p:txBody>
          <a:bodyPr wrap="none" rtlCol="0">
            <a:spAutoFit/>
          </a:bodyPr>
          <a:lstStyle/>
          <a:p>
            <a:r>
              <a:rPr lang="en-US" b="1" dirty="0">
                <a:solidFill>
                  <a:srgbClr val="0000FF"/>
                </a:solidFill>
              </a:rPr>
              <a:t>2022 (in person/virtual)</a:t>
            </a:r>
          </a:p>
        </p:txBody>
      </p:sp>
      <p:sp>
        <p:nvSpPr>
          <p:cNvPr id="19" name="TextBox 18">
            <a:extLst>
              <a:ext uri="{FF2B5EF4-FFF2-40B4-BE49-F238E27FC236}">
                <a16:creationId xmlns:a16="http://schemas.microsoft.com/office/drawing/2014/main" id="{95DC129D-289E-9DEB-73F8-BFCE281254B0}"/>
              </a:ext>
            </a:extLst>
          </p:cNvPr>
          <p:cNvSpPr txBox="1"/>
          <p:nvPr/>
        </p:nvSpPr>
        <p:spPr>
          <a:xfrm>
            <a:off x="9966318" y="3315490"/>
            <a:ext cx="1470274" cy="369332"/>
          </a:xfrm>
          <a:prstGeom prst="rect">
            <a:avLst/>
          </a:prstGeom>
          <a:noFill/>
        </p:spPr>
        <p:txBody>
          <a:bodyPr wrap="none" rtlCol="0">
            <a:spAutoFit/>
          </a:bodyPr>
          <a:lstStyle/>
          <a:p>
            <a:r>
              <a:rPr lang="en-US" b="1" dirty="0">
                <a:solidFill>
                  <a:srgbClr val="0000FF"/>
                </a:solidFill>
              </a:rPr>
              <a:t>2021 (virtual)</a:t>
            </a:r>
          </a:p>
        </p:txBody>
      </p:sp>
      <p:sp>
        <p:nvSpPr>
          <p:cNvPr id="2" name="TextBox 1">
            <a:extLst>
              <a:ext uri="{FF2B5EF4-FFF2-40B4-BE49-F238E27FC236}">
                <a16:creationId xmlns:a16="http://schemas.microsoft.com/office/drawing/2014/main" id="{B4536736-88E7-A20E-A759-D2F947C4B787}"/>
              </a:ext>
            </a:extLst>
          </p:cNvPr>
          <p:cNvSpPr txBox="1"/>
          <p:nvPr/>
        </p:nvSpPr>
        <p:spPr>
          <a:xfrm>
            <a:off x="1562448" y="108392"/>
            <a:ext cx="8979108" cy="523220"/>
          </a:xfrm>
          <a:prstGeom prst="rect">
            <a:avLst/>
          </a:prstGeom>
          <a:noFill/>
        </p:spPr>
        <p:txBody>
          <a:bodyPr wrap="square" rtlCol="0">
            <a:spAutoFit/>
          </a:bodyPr>
          <a:lstStyle/>
          <a:p>
            <a:pPr algn="ctr"/>
            <a:r>
              <a:rPr lang="en-US" sz="2800" b="1" dirty="0">
                <a:solidFill>
                  <a:srgbClr val="0070C0"/>
                </a:solidFill>
              </a:rPr>
              <a:t>Objectives and Agenda</a:t>
            </a:r>
          </a:p>
        </p:txBody>
      </p:sp>
      <p:sp>
        <p:nvSpPr>
          <p:cNvPr id="3" name="TextBox 2">
            <a:extLst>
              <a:ext uri="{FF2B5EF4-FFF2-40B4-BE49-F238E27FC236}">
                <a16:creationId xmlns:a16="http://schemas.microsoft.com/office/drawing/2014/main" id="{D1E527E0-52E7-9F04-60E0-8D93CD7EAE4E}"/>
              </a:ext>
            </a:extLst>
          </p:cNvPr>
          <p:cNvSpPr txBox="1"/>
          <p:nvPr/>
        </p:nvSpPr>
        <p:spPr>
          <a:xfrm>
            <a:off x="4156831" y="3275020"/>
            <a:ext cx="1039708" cy="369332"/>
          </a:xfrm>
          <a:prstGeom prst="rect">
            <a:avLst/>
          </a:prstGeom>
          <a:noFill/>
        </p:spPr>
        <p:txBody>
          <a:bodyPr wrap="none" rtlCol="0">
            <a:spAutoFit/>
          </a:bodyPr>
          <a:lstStyle/>
          <a:p>
            <a:r>
              <a:rPr lang="en-US" b="1" dirty="0">
                <a:solidFill>
                  <a:srgbClr val="0000FF"/>
                </a:solidFill>
              </a:rPr>
              <a:t>This year</a:t>
            </a:r>
          </a:p>
        </p:txBody>
      </p:sp>
      <p:pic>
        <p:nvPicPr>
          <p:cNvPr id="11" name="Picture 10">
            <a:extLst>
              <a:ext uri="{FF2B5EF4-FFF2-40B4-BE49-F238E27FC236}">
                <a16:creationId xmlns:a16="http://schemas.microsoft.com/office/drawing/2014/main" id="{A5874E2D-6680-37C4-FC63-7D5A4BAA765C}"/>
              </a:ext>
            </a:extLst>
          </p:cNvPr>
          <p:cNvPicPr>
            <a:picLocks noChangeAspect="1"/>
          </p:cNvPicPr>
          <p:nvPr/>
        </p:nvPicPr>
        <p:blipFill>
          <a:blip r:embed="rId8"/>
          <a:stretch>
            <a:fillRect/>
          </a:stretch>
        </p:blipFill>
        <p:spPr>
          <a:xfrm>
            <a:off x="3790569" y="3715818"/>
            <a:ext cx="2397259" cy="1121653"/>
          </a:xfrm>
          <a:prstGeom prst="rect">
            <a:avLst/>
          </a:prstGeom>
        </p:spPr>
      </p:pic>
    </p:spTree>
    <p:extLst>
      <p:ext uri="{BB962C8B-B14F-4D97-AF65-F5344CB8AC3E}">
        <p14:creationId xmlns:p14="http://schemas.microsoft.com/office/powerpoint/2010/main" val="179631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p:cNvSpPr/>
          <p:nvPr/>
        </p:nvSpPr>
        <p:spPr>
          <a:xfrm>
            <a:off x="5829301" y="2675767"/>
            <a:ext cx="552450" cy="3320766"/>
          </a:xfrm>
          <a:prstGeom prst="downArrow">
            <a:avLst/>
          </a:prstGeom>
          <a:gradFill>
            <a:gsLst>
              <a:gs pos="0">
                <a:srgbClr val="008000"/>
              </a:gs>
              <a:gs pos="100000">
                <a:srgbClr val="FFFF00"/>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526231" y="1028700"/>
            <a:ext cx="6839052"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t>The goal is to suite the needs of the </a:t>
            </a:r>
            <a:r>
              <a:rPr lang="en-US" sz="2000" b="1" dirty="0">
                <a:solidFill>
                  <a:srgbClr val="FF0000"/>
                </a:solidFill>
              </a:rPr>
              <a:t>users of various levels</a:t>
            </a:r>
          </a:p>
          <a:p>
            <a:pPr marL="342900" indent="-342900">
              <a:buFont typeface="Arial" panose="020B0604020202020204" pitchFamily="34" charset="0"/>
              <a:buChar char="•"/>
            </a:pPr>
            <a:r>
              <a:rPr lang="en-US" sz="2000" dirty="0"/>
              <a:t>Find a balance between </a:t>
            </a:r>
            <a:r>
              <a:rPr lang="en-US" sz="2000" b="1" dirty="0">
                <a:solidFill>
                  <a:srgbClr val="0000FF"/>
                </a:solidFill>
              </a:rPr>
              <a:t>simplicity</a:t>
            </a:r>
            <a:r>
              <a:rPr lang="en-US" sz="2000" dirty="0"/>
              <a:t> and </a:t>
            </a:r>
            <a:r>
              <a:rPr lang="en-US" sz="2000" b="1" dirty="0">
                <a:solidFill>
                  <a:srgbClr val="008000"/>
                </a:solidFill>
              </a:rPr>
              <a:t>flexibility</a:t>
            </a:r>
          </a:p>
        </p:txBody>
      </p:sp>
      <p:sp>
        <p:nvSpPr>
          <p:cNvPr id="7" name="Rectangle 6"/>
          <p:cNvSpPr/>
          <p:nvPr/>
        </p:nvSpPr>
        <p:spPr>
          <a:xfrm>
            <a:off x="495301" y="2925528"/>
            <a:ext cx="11772900" cy="2554545"/>
          </a:xfrm>
          <a:prstGeom prst="rect">
            <a:avLst/>
          </a:prstGeom>
        </p:spPr>
        <p:txBody>
          <a:bodyPr wrap="square">
            <a:spAutoFit/>
          </a:bodyPr>
          <a:lstStyle/>
          <a:p>
            <a:r>
              <a:rPr lang="en-US" sz="2000" dirty="0"/>
              <a:t>double </a:t>
            </a:r>
            <a:r>
              <a:rPr lang="en-US" sz="2000" dirty="0" err="1">
                <a:solidFill>
                  <a:srgbClr val="0000FF"/>
                </a:solidFill>
              </a:rPr>
              <a:t>gaussian_overlap</a:t>
            </a:r>
            <a:r>
              <a:rPr lang="en-US" sz="2000" dirty="0"/>
              <a:t>( AO* </a:t>
            </a:r>
            <a:r>
              <a:rPr lang="en-US" sz="2000" dirty="0" err="1"/>
              <a:t>AOa</a:t>
            </a:r>
            <a:r>
              <a:rPr lang="en-US" sz="2000" dirty="0"/>
              <a:t>, AO* </a:t>
            </a:r>
            <a:r>
              <a:rPr lang="en-US" sz="2000" dirty="0" err="1"/>
              <a:t>AOb,int</a:t>
            </a:r>
            <a:r>
              <a:rPr lang="en-US" sz="2000" dirty="0"/>
              <a:t> </a:t>
            </a:r>
            <a:r>
              <a:rPr lang="en-US" sz="2000" dirty="0" err="1"/>
              <a:t>is_normalize</a:t>
            </a:r>
            <a:r>
              <a:rPr lang="en-US" sz="2000" dirty="0"/>
              <a:t>, </a:t>
            </a:r>
            <a:r>
              <a:rPr lang="en-US" sz="2000" dirty="0" err="1"/>
              <a:t>int</a:t>
            </a:r>
            <a:r>
              <a:rPr lang="en-US" sz="2000" dirty="0"/>
              <a:t> </a:t>
            </a:r>
            <a:r>
              <a:rPr lang="en-US" sz="2000" dirty="0" err="1"/>
              <a:t>is_derivs</a:t>
            </a:r>
            <a:r>
              <a:rPr lang="en-US" sz="2000" dirty="0"/>
              <a:t>,  VECTOR&amp; </a:t>
            </a:r>
            <a:r>
              <a:rPr lang="en-US" sz="2000" dirty="0" err="1"/>
              <a:t>dIdA</a:t>
            </a:r>
            <a:r>
              <a:rPr lang="en-US" sz="2000" dirty="0"/>
              <a:t>, VECTOR&amp; </a:t>
            </a:r>
            <a:r>
              <a:rPr lang="en-US" sz="2000" dirty="0" err="1"/>
              <a:t>dIdB</a:t>
            </a:r>
            <a:r>
              <a:rPr lang="en-US" sz="2000" dirty="0"/>
              <a:t>, vector&lt;double*&gt;&amp; </a:t>
            </a:r>
            <a:r>
              <a:rPr lang="en-US" sz="2000" dirty="0" err="1"/>
              <a:t>auxd,int</a:t>
            </a:r>
            <a:r>
              <a:rPr lang="en-US" sz="2000" dirty="0"/>
              <a:t> </a:t>
            </a:r>
            <a:r>
              <a:rPr lang="en-US" sz="2000" dirty="0" err="1"/>
              <a:t>n_aux</a:t>
            </a:r>
            <a:r>
              <a:rPr lang="en-US" sz="2000" dirty="0"/>
              <a:t>);</a:t>
            </a:r>
          </a:p>
          <a:p>
            <a:endParaRPr lang="en-US" sz="2000" dirty="0"/>
          </a:p>
          <a:p>
            <a:r>
              <a:rPr lang="en-US" sz="2000" dirty="0"/>
              <a:t>double </a:t>
            </a:r>
            <a:r>
              <a:rPr lang="en-US" sz="2000" dirty="0" err="1">
                <a:solidFill>
                  <a:srgbClr val="0000FF"/>
                </a:solidFill>
              </a:rPr>
              <a:t>gaussian_overlap</a:t>
            </a:r>
            <a:r>
              <a:rPr lang="en-US" sz="2000" dirty="0"/>
              <a:t>( AO* </a:t>
            </a:r>
            <a:r>
              <a:rPr lang="en-US" sz="2000" dirty="0" err="1"/>
              <a:t>AOa</a:t>
            </a:r>
            <a:r>
              <a:rPr lang="en-US" sz="2000" dirty="0"/>
              <a:t>, AO* </a:t>
            </a:r>
            <a:r>
              <a:rPr lang="en-US" sz="2000" dirty="0" err="1"/>
              <a:t>AOb,int</a:t>
            </a:r>
            <a:r>
              <a:rPr lang="en-US" sz="2000" dirty="0"/>
              <a:t> </a:t>
            </a:r>
            <a:r>
              <a:rPr lang="en-US" sz="2000" dirty="0" err="1"/>
              <a:t>is_normalize</a:t>
            </a:r>
            <a:r>
              <a:rPr lang="en-US" sz="2000" dirty="0"/>
              <a:t>, </a:t>
            </a:r>
            <a:r>
              <a:rPr lang="en-US" sz="2000" dirty="0" err="1"/>
              <a:t>int</a:t>
            </a:r>
            <a:r>
              <a:rPr lang="en-US" sz="2000" dirty="0"/>
              <a:t> </a:t>
            </a:r>
            <a:r>
              <a:rPr lang="en-US" sz="2000" dirty="0" err="1"/>
              <a:t>is_derivs</a:t>
            </a:r>
            <a:r>
              <a:rPr lang="en-US" sz="2000" dirty="0"/>
              <a:t>, VECTOR&amp; </a:t>
            </a:r>
            <a:r>
              <a:rPr lang="en-US" sz="2000" dirty="0" err="1"/>
              <a:t>dIdA</a:t>
            </a:r>
            <a:r>
              <a:rPr lang="en-US" sz="2000" dirty="0"/>
              <a:t>, VECTOR&amp; </a:t>
            </a:r>
            <a:r>
              <a:rPr lang="en-US" sz="2000" dirty="0" err="1"/>
              <a:t>dIdB</a:t>
            </a:r>
            <a:r>
              <a:rPr lang="en-US" sz="2000" dirty="0"/>
              <a:t> );</a:t>
            </a:r>
          </a:p>
          <a:p>
            <a:endParaRPr lang="en-US" sz="2000" dirty="0"/>
          </a:p>
          <a:p>
            <a:r>
              <a:rPr lang="en-US" sz="2000" dirty="0"/>
              <a:t>double </a:t>
            </a:r>
            <a:r>
              <a:rPr lang="en-US" sz="2000" dirty="0" err="1">
                <a:solidFill>
                  <a:srgbClr val="0000FF"/>
                </a:solidFill>
              </a:rPr>
              <a:t>gaussian_overlap</a:t>
            </a:r>
            <a:r>
              <a:rPr lang="en-US" sz="2000" dirty="0"/>
              <a:t>(AO* </a:t>
            </a:r>
            <a:r>
              <a:rPr lang="en-US" sz="2000" dirty="0" err="1"/>
              <a:t>AOa</a:t>
            </a:r>
            <a:r>
              <a:rPr lang="en-US" sz="2000" dirty="0"/>
              <a:t>, AO* </a:t>
            </a:r>
            <a:r>
              <a:rPr lang="en-US" sz="2000" dirty="0" err="1"/>
              <a:t>AOb,int</a:t>
            </a:r>
            <a:r>
              <a:rPr lang="en-US" sz="2000" dirty="0"/>
              <a:t> </a:t>
            </a:r>
            <a:r>
              <a:rPr lang="en-US" sz="2000" dirty="0" err="1"/>
              <a:t>is_normalize</a:t>
            </a:r>
            <a:r>
              <a:rPr lang="en-US" sz="2000" dirty="0"/>
              <a:t>);</a:t>
            </a:r>
          </a:p>
          <a:p>
            <a:endParaRPr lang="en-US" sz="2000" dirty="0"/>
          </a:p>
          <a:p>
            <a:r>
              <a:rPr lang="en-US" sz="2000" dirty="0"/>
              <a:t>double </a:t>
            </a:r>
            <a:r>
              <a:rPr lang="en-US" sz="2000" dirty="0" err="1">
                <a:solidFill>
                  <a:srgbClr val="0000FF"/>
                </a:solidFill>
              </a:rPr>
              <a:t>gaussian_overlap</a:t>
            </a:r>
            <a:r>
              <a:rPr lang="en-US" sz="2000" dirty="0"/>
              <a:t>(AO* </a:t>
            </a:r>
            <a:r>
              <a:rPr lang="en-US" sz="2000" dirty="0" err="1"/>
              <a:t>AOa</a:t>
            </a:r>
            <a:r>
              <a:rPr lang="en-US" sz="2000" dirty="0"/>
              <a:t>, AO* </a:t>
            </a:r>
            <a:r>
              <a:rPr lang="en-US" sz="2000" dirty="0" err="1"/>
              <a:t>AOb</a:t>
            </a:r>
            <a:r>
              <a:rPr lang="en-US" sz="2000" dirty="0"/>
              <a:t>);</a:t>
            </a:r>
          </a:p>
        </p:txBody>
      </p:sp>
      <p:sp>
        <p:nvSpPr>
          <p:cNvPr id="4" name="TextBox 3"/>
          <p:cNvSpPr txBox="1"/>
          <p:nvPr/>
        </p:nvSpPr>
        <p:spPr>
          <a:xfrm>
            <a:off x="4301845" y="2004238"/>
            <a:ext cx="3287823" cy="523220"/>
          </a:xfrm>
          <a:prstGeom prst="rect">
            <a:avLst/>
          </a:prstGeom>
          <a:noFill/>
        </p:spPr>
        <p:txBody>
          <a:bodyPr wrap="none" rtlCol="0">
            <a:spAutoFit/>
          </a:bodyPr>
          <a:lstStyle/>
          <a:p>
            <a:r>
              <a:rPr lang="en-US" sz="2800" b="1" dirty="0"/>
              <a:t>Developer/Efficiency</a:t>
            </a:r>
          </a:p>
        </p:txBody>
      </p:sp>
      <p:sp>
        <p:nvSpPr>
          <p:cNvPr id="12" name="TextBox 11"/>
          <p:cNvSpPr txBox="1"/>
          <p:nvPr/>
        </p:nvSpPr>
        <p:spPr>
          <a:xfrm>
            <a:off x="4481445" y="6145795"/>
            <a:ext cx="2928622" cy="523220"/>
          </a:xfrm>
          <a:prstGeom prst="rect">
            <a:avLst/>
          </a:prstGeom>
          <a:noFill/>
        </p:spPr>
        <p:txBody>
          <a:bodyPr wrap="none" rtlCol="0">
            <a:spAutoFit/>
          </a:bodyPr>
          <a:lstStyle/>
          <a:p>
            <a:r>
              <a:rPr lang="en-US" sz="2800" b="1" dirty="0"/>
              <a:t>User/Convenience</a:t>
            </a:r>
          </a:p>
        </p:txBody>
      </p:sp>
      <p:pic>
        <p:nvPicPr>
          <p:cNvPr id="9"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BE409BA-9EC0-41F2-331D-62B42503FB0D}"/>
              </a:ext>
            </a:extLst>
          </p:cNvPr>
          <p:cNvSpPr txBox="1"/>
          <p:nvPr/>
        </p:nvSpPr>
        <p:spPr>
          <a:xfrm>
            <a:off x="1606446" y="134471"/>
            <a:ext cx="8979108" cy="523220"/>
          </a:xfrm>
          <a:prstGeom prst="rect">
            <a:avLst/>
          </a:prstGeom>
          <a:noFill/>
        </p:spPr>
        <p:txBody>
          <a:bodyPr wrap="square" rtlCol="0">
            <a:spAutoFit/>
          </a:bodyPr>
          <a:lstStyle/>
          <a:p>
            <a:pPr algn="ctr"/>
            <a:r>
              <a:rPr lang="en-US" sz="2800" b="1" dirty="0">
                <a:solidFill>
                  <a:srgbClr val="0070C0"/>
                </a:solidFill>
              </a:rPr>
              <a:t>Modularity: API Diversity</a:t>
            </a:r>
          </a:p>
        </p:txBody>
      </p:sp>
    </p:spTree>
    <p:extLst>
      <p:ext uri="{BB962C8B-B14F-4D97-AF65-F5344CB8AC3E}">
        <p14:creationId xmlns:p14="http://schemas.microsoft.com/office/powerpoint/2010/main" val="3528059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5602" y="1659499"/>
            <a:ext cx="4205282" cy="1754326"/>
          </a:xfrm>
          <a:prstGeom prst="rect">
            <a:avLst/>
          </a:prstGeom>
        </p:spPr>
        <p:txBody>
          <a:bodyPr wrap="square">
            <a:spAutoFit/>
          </a:bodyPr>
          <a:lstStyle/>
          <a:p>
            <a:r>
              <a:rPr lang="pt-BR" dirty="0"/>
              <a:t>g1 = PrimitiveG()</a:t>
            </a:r>
          </a:p>
          <a:p>
            <a:r>
              <a:rPr lang="pt-BR" dirty="0"/>
              <a:t>g2 = PrimitiveG()</a:t>
            </a:r>
          </a:p>
          <a:p>
            <a:r>
              <a:rPr lang="pt-BR" dirty="0"/>
              <a:t>g1.init(n1,m1,k1, a1, VECTOR(x1, y1, z1))</a:t>
            </a:r>
          </a:p>
          <a:p>
            <a:r>
              <a:rPr lang="pt-BR" dirty="0"/>
              <a:t>g2.init(n2,m2,k2, a2, VECTOR(x2, y2, z1))</a:t>
            </a:r>
          </a:p>
          <a:p>
            <a:endParaRPr lang="pt-BR" dirty="0"/>
          </a:p>
          <a:p>
            <a:r>
              <a:rPr lang="pt-BR" dirty="0"/>
              <a:t>kin = kinetic_integral(g1,g2)</a:t>
            </a:r>
            <a:endParaRPr lang="en-US" dirty="0"/>
          </a:p>
        </p:txBody>
      </p:sp>
      <p:sp>
        <p:nvSpPr>
          <p:cNvPr id="7" name="TextBox 6"/>
          <p:cNvSpPr txBox="1"/>
          <p:nvPr/>
        </p:nvSpPr>
        <p:spPr>
          <a:xfrm>
            <a:off x="3994966" y="1022746"/>
            <a:ext cx="4525919" cy="369332"/>
          </a:xfrm>
          <a:prstGeom prst="rect">
            <a:avLst/>
          </a:prstGeom>
          <a:noFill/>
        </p:spPr>
        <p:txBody>
          <a:bodyPr wrap="none" rtlCol="0">
            <a:spAutoFit/>
          </a:bodyPr>
          <a:lstStyle/>
          <a:p>
            <a:r>
              <a:rPr lang="en-US" b="1" dirty="0"/>
              <a:t>Computing kinetic energy between Gaussians</a:t>
            </a:r>
          </a:p>
        </p:txBody>
      </p:sp>
      <p:sp>
        <p:nvSpPr>
          <p:cNvPr id="8" name="Rectangle 7"/>
          <p:cNvSpPr/>
          <p:nvPr/>
        </p:nvSpPr>
        <p:spPr>
          <a:xfrm>
            <a:off x="4307695" y="4775664"/>
            <a:ext cx="6634157" cy="1200329"/>
          </a:xfrm>
          <a:prstGeom prst="rect">
            <a:avLst/>
          </a:prstGeom>
        </p:spPr>
        <p:txBody>
          <a:bodyPr wrap="square">
            <a:spAutoFit/>
          </a:bodyPr>
          <a:lstStyle/>
          <a:p>
            <a:r>
              <a:rPr lang="en-US" dirty="0"/>
              <a:t>p1 = </a:t>
            </a:r>
            <a:r>
              <a:rPr lang="en-US" dirty="0" err="1"/>
              <a:t>PyQuante.PGBF.PGBF</a:t>
            </a:r>
            <a:r>
              <a:rPr lang="en-US" dirty="0"/>
              <a:t>(a1,(R1.x,R1.y,R1.z),(n1,m1,k1))</a:t>
            </a:r>
          </a:p>
          <a:p>
            <a:r>
              <a:rPr lang="en-US" dirty="0"/>
              <a:t>p2 = </a:t>
            </a:r>
            <a:r>
              <a:rPr lang="en-US" dirty="0" err="1"/>
              <a:t>PyQuante.PGBF.PGBF</a:t>
            </a:r>
            <a:r>
              <a:rPr lang="en-US" dirty="0"/>
              <a:t>(a2,(R2.x,R2.y,R2.z),(n2,m2,k2))</a:t>
            </a:r>
          </a:p>
          <a:p>
            <a:r>
              <a:rPr lang="en-US" dirty="0"/>
              <a:t>                                                       </a:t>
            </a:r>
          </a:p>
          <a:p>
            <a:r>
              <a:rPr lang="en-US" dirty="0" err="1"/>
              <a:t>val_ref</a:t>
            </a:r>
            <a:r>
              <a:rPr lang="en-US" dirty="0"/>
              <a:t> = p1.kinetic(p2)                               </a:t>
            </a:r>
          </a:p>
        </p:txBody>
      </p:sp>
      <p:sp>
        <p:nvSpPr>
          <p:cNvPr id="9" name="TextBox 8"/>
          <p:cNvSpPr txBox="1"/>
          <p:nvPr/>
        </p:nvSpPr>
        <p:spPr>
          <a:xfrm>
            <a:off x="4186243" y="3954245"/>
            <a:ext cx="3230308" cy="369332"/>
          </a:xfrm>
          <a:prstGeom prst="rect">
            <a:avLst/>
          </a:prstGeom>
          <a:noFill/>
        </p:spPr>
        <p:txBody>
          <a:bodyPr wrap="none" rtlCol="0">
            <a:spAutoFit/>
          </a:bodyPr>
          <a:lstStyle/>
          <a:p>
            <a:r>
              <a:rPr lang="en-US" b="1" dirty="0"/>
              <a:t>Benchmarked against </a:t>
            </a:r>
            <a:r>
              <a:rPr lang="en-US" b="1" dirty="0" err="1"/>
              <a:t>PyQuante</a:t>
            </a:r>
            <a:endParaRPr lang="en-US" b="1" dirty="0"/>
          </a:p>
        </p:txBody>
      </p:sp>
      <p:pic>
        <p:nvPicPr>
          <p:cNvPr id="10"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D71BA8F-21B4-4F9B-ADCA-79E067BB9CA3}"/>
              </a:ext>
            </a:extLst>
          </p:cNvPr>
          <p:cNvSpPr txBox="1"/>
          <p:nvPr/>
        </p:nvSpPr>
        <p:spPr>
          <a:xfrm>
            <a:off x="1144695" y="134471"/>
            <a:ext cx="8979108" cy="523220"/>
          </a:xfrm>
          <a:prstGeom prst="rect">
            <a:avLst/>
          </a:prstGeom>
          <a:noFill/>
        </p:spPr>
        <p:txBody>
          <a:bodyPr wrap="square" rtlCol="0">
            <a:spAutoFit/>
          </a:bodyPr>
          <a:lstStyle/>
          <a:p>
            <a:pPr algn="ctr"/>
            <a:r>
              <a:rPr lang="en-US" sz="2800" b="1" dirty="0">
                <a:solidFill>
                  <a:srgbClr val="0070C0"/>
                </a:solidFill>
              </a:rPr>
              <a:t>Example</a:t>
            </a:r>
          </a:p>
        </p:txBody>
      </p:sp>
    </p:spTree>
    <p:extLst>
      <p:ext uri="{BB962C8B-B14F-4D97-AF65-F5344CB8AC3E}">
        <p14:creationId xmlns:p14="http://schemas.microsoft.com/office/powerpoint/2010/main" val="437987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647610" y="1828800"/>
            <a:ext cx="2642397" cy="4665692"/>
          </a:xfrm>
          <a:prstGeom prst="roundRect">
            <a:avLst/>
          </a:prstGeom>
          <a:gradFill>
            <a:gsLst>
              <a:gs pos="0">
                <a:srgbClr val="6699FF">
                  <a:alpha val="13000"/>
                </a:srgbClr>
              </a:gs>
              <a:gs pos="100000">
                <a:srgbClr val="0000FF">
                  <a:alpha val="28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15546"/>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Image result for us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0483" y="4724400"/>
            <a:ext cx="1472402" cy="1472402"/>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6"/>
          <p:cNvSpPr/>
          <p:nvPr/>
        </p:nvSpPr>
        <p:spPr>
          <a:xfrm rot="10800000">
            <a:off x="9094152" y="3706755"/>
            <a:ext cx="428625" cy="917343"/>
          </a:xfrm>
          <a:prstGeom prst="downArrow">
            <a:avLst/>
          </a:prstGeom>
          <a:gradFill>
            <a:gsLst>
              <a:gs pos="0">
                <a:schemeClr val="tx1"/>
              </a:gs>
              <a:gs pos="100000">
                <a:srgbClr val="92D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16200000">
            <a:off x="7754225" y="5330045"/>
            <a:ext cx="428625" cy="928720"/>
          </a:xfrm>
          <a:prstGeom prst="downArrow">
            <a:avLst/>
          </a:prstGeom>
          <a:gradFill>
            <a:gsLst>
              <a:gs pos="0">
                <a:schemeClr val="tx1"/>
              </a:gs>
              <a:gs pos="100000">
                <a:srgbClr val="92D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rot="5400000">
            <a:off x="7697674" y="4943656"/>
            <a:ext cx="428625" cy="917343"/>
          </a:xfrm>
          <a:prstGeom prst="downArrow">
            <a:avLst/>
          </a:prstGeom>
          <a:gradFill>
            <a:gsLst>
              <a:gs pos="0">
                <a:schemeClr val="tx1"/>
              </a:gs>
              <a:gs pos="100000">
                <a:srgbClr val="92D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76400" y="1224848"/>
            <a:ext cx="2514600" cy="5413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a:t>
            </a:r>
          </a:p>
        </p:txBody>
      </p:sp>
      <p:sp>
        <p:nvSpPr>
          <p:cNvPr id="11" name="Rectangle 10"/>
          <p:cNvSpPr/>
          <p:nvPr/>
        </p:nvSpPr>
        <p:spPr>
          <a:xfrm>
            <a:off x="4340352" y="1220500"/>
            <a:ext cx="6150646" cy="5413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Python</a:t>
            </a:r>
          </a:p>
        </p:txBody>
      </p:sp>
      <p:sp>
        <p:nvSpPr>
          <p:cNvPr id="2" name="Rounded Rectangle 1"/>
          <p:cNvSpPr/>
          <p:nvPr/>
        </p:nvSpPr>
        <p:spPr>
          <a:xfrm>
            <a:off x="5195156" y="4665692"/>
            <a:ext cx="2271714" cy="1828800"/>
          </a:xfrm>
          <a:prstGeom prst="roundRect">
            <a:avLst/>
          </a:prstGeom>
          <a:gradFill>
            <a:gsLst>
              <a:gs pos="0">
                <a:srgbClr val="6699FF">
                  <a:alpha val="13000"/>
                </a:srgbClr>
              </a:gs>
              <a:gs pos="100000">
                <a:srgbClr val="0000FF">
                  <a:alpha val="28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16200000">
            <a:off x="4511560" y="5318243"/>
            <a:ext cx="428625" cy="917343"/>
          </a:xfrm>
          <a:prstGeom prst="downArrow">
            <a:avLst/>
          </a:prstGeom>
          <a:gradFill>
            <a:gsLst>
              <a:gs pos="0">
                <a:schemeClr val="tx1"/>
              </a:gs>
              <a:gs pos="100000">
                <a:srgbClr val="92D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rot="5400000">
            <a:off x="4483964" y="4943655"/>
            <a:ext cx="428625" cy="917343"/>
          </a:xfrm>
          <a:prstGeom prst="downArrow">
            <a:avLst/>
          </a:prstGeom>
          <a:gradFill>
            <a:gsLst>
              <a:gs pos="0">
                <a:schemeClr val="tx1"/>
              </a:gs>
              <a:gs pos="100000">
                <a:srgbClr val="92D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6200000">
            <a:off x="5885554" y="1240776"/>
            <a:ext cx="428625" cy="3497471"/>
          </a:xfrm>
          <a:prstGeom prst="downArrow">
            <a:avLst/>
          </a:prstGeom>
          <a:gradFill>
            <a:gsLst>
              <a:gs pos="0">
                <a:schemeClr val="tx1"/>
              </a:gs>
              <a:gs pos="100000">
                <a:srgbClr val="92D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5400000">
            <a:off x="5860352" y="860796"/>
            <a:ext cx="428625" cy="3547872"/>
          </a:xfrm>
          <a:prstGeom prst="downArrow">
            <a:avLst/>
          </a:prstGeom>
          <a:gradFill>
            <a:gsLst>
              <a:gs pos="0">
                <a:schemeClr val="tx1"/>
              </a:gs>
              <a:gs pos="100000">
                <a:srgbClr val="92D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7848601" y="1877954"/>
            <a:ext cx="2642397" cy="1828800"/>
          </a:xfrm>
          <a:prstGeom prst="roundRect">
            <a:avLst/>
          </a:prstGeom>
          <a:gradFill>
            <a:gsLst>
              <a:gs pos="0">
                <a:srgbClr val="6699FF">
                  <a:alpha val="13000"/>
                </a:srgbClr>
              </a:gs>
              <a:gs pos="100000">
                <a:srgbClr val="0000FF">
                  <a:alpha val="28000"/>
                </a:srgb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95400" y="5324251"/>
            <a:ext cx="1703351" cy="584775"/>
          </a:xfrm>
          <a:prstGeom prst="rect">
            <a:avLst/>
          </a:prstGeom>
          <a:noFill/>
        </p:spPr>
        <p:txBody>
          <a:bodyPr wrap="none" rtlCol="0">
            <a:spAutoFit/>
          </a:bodyPr>
          <a:lstStyle/>
          <a:p>
            <a:r>
              <a:rPr lang="en-US" sz="3200" b="1" dirty="0">
                <a:solidFill>
                  <a:srgbClr val="0000FF"/>
                </a:solidFill>
              </a:rPr>
              <a:t>Interface</a:t>
            </a:r>
          </a:p>
        </p:txBody>
      </p:sp>
      <p:sp>
        <p:nvSpPr>
          <p:cNvPr id="18" name="TextBox 17"/>
          <p:cNvSpPr txBox="1"/>
          <p:nvPr/>
        </p:nvSpPr>
        <p:spPr>
          <a:xfrm>
            <a:off x="1751120" y="3810001"/>
            <a:ext cx="2467191" cy="461665"/>
          </a:xfrm>
          <a:prstGeom prst="rect">
            <a:avLst/>
          </a:prstGeom>
          <a:noFill/>
        </p:spPr>
        <p:txBody>
          <a:bodyPr wrap="square" rtlCol="0">
            <a:spAutoFit/>
          </a:bodyPr>
          <a:lstStyle/>
          <a:p>
            <a:pPr algn="ctr"/>
            <a:r>
              <a:rPr lang="en-US" sz="2400" b="1" dirty="0">
                <a:solidFill>
                  <a:srgbClr val="0000FF"/>
                </a:solidFill>
              </a:rPr>
              <a:t>Implementation</a:t>
            </a:r>
          </a:p>
        </p:txBody>
      </p:sp>
      <p:sp>
        <p:nvSpPr>
          <p:cNvPr id="19" name="TextBox 18"/>
          <p:cNvSpPr txBox="1"/>
          <p:nvPr/>
        </p:nvSpPr>
        <p:spPr>
          <a:xfrm>
            <a:off x="8482586" y="2439194"/>
            <a:ext cx="1455848" cy="584775"/>
          </a:xfrm>
          <a:prstGeom prst="rect">
            <a:avLst/>
          </a:prstGeom>
          <a:noFill/>
        </p:spPr>
        <p:txBody>
          <a:bodyPr wrap="none" rtlCol="0">
            <a:spAutoFit/>
          </a:bodyPr>
          <a:lstStyle/>
          <a:p>
            <a:r>
              <a:rPr lang="en-US" sz="3200" b="1" dirty="0">
                <a:solidFill>
                  <a:srgbClr val="0000FF"/>
                </a:solidFill>
              </a:rPr>
              <a:t>Models</a:t>
            </a:r>
          </a:p>
        </p:txBody>
      </p:sp>
      <p:sp>
        <p:nvSpPr>
          <p:cNvPr id="20" name="TextBox 19">
            <a:extLst>
              <a:ext uri="{FF2B5EF4-FFF2-40B4-BE49-F238E27FC236}">
                <a16:creationId xmlns:a16="http://schemas.microsoft.com/office/drawing/2014/main" id="{D0387AE9-9C60-80FB-8FFE-A7A9690AC657}"/>
              </a:ext>
            </a:extLst>
          </p:cNvPr>
          <p:cNvSpPr txBox="1"/>
          <p:nvPr/>
        </p:nvSpPr>
        <p:spPr>
          <a:xfrm>
            <a:off x="1647610" y="126192"/>
            <a:ext cx="8979108" cy="523220"/>
          </a:xfrm>
          <a:prstGeom prst="rect">
            <a:avLst/>
          </a:prstGeom>
          <a:noFill/>
        </p:spPr>
        <p:txBody>
          <a:bodyPr wrap="square" rtlCol="0">
            <a:spAutoFit/>
          </a:bodyPr>
          <a:lstStyle/>
          <a:p>
            <a:pPr algn="ctr"/>
            <a:r>
              <a:rPr lang="en-US" sz="2800" b="1" dirty="0">
                <a:solidFill>
                  <a:srgbClr val="0070C0"/>
                </a:solidFill>
              </a:rPr>
              <a:t>Passing Python functions</a:t>
            </a:r>
          </a:p>
        </p:txBody>
      </p:sp>
    </p:spTree>
    <p:extLst>
      <p:ext uri="{BB962C8B-B14F-4D97-AF65-F5344CB8AC3E}">
        <p14:creationId xmlns:p14="http://schemas.microsoft.com/office/powerpoint/2010/main" val="427003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animBg="1"/>
      <p:bldP spid="8" grpId="0" animBg="1"/>
      <p:bldP spid="9" grpId="0" animBg="1"/>
      <p:bldP spid="2" grpId="0" animBg="1"/>
      <p:bldP spid="12" grpId="0" animBg="1"/>
      <p:bldP spid="13" grpId="0" animBg="1"/>
      <p:bldP spid="14" grpId="0" animBg="1"/>
      <p:bldP spid="15" grpId="0" animBg="1"/>
      <p:bldP spid="17" grpId="0" animBg="1"/>
      <p:bldP spid="3" grpId="0"/>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714375" y="728224"/>
            <a:ext cx="5419725" cy="547775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6532569" y="4470914"/>
            <a:ext cx="4259255" cy="1687068"/>
            <a:chOff x="3815806" y="4449920"/>
            <a:chExt cx="3747043" cy="2000250"/>
          </a:xfrm>
        </p:grpSpPr>
        <p:sp>
          <p:nvSpPr>
            <p:cNvPr id="4" name="Rectangle 3"/>
            <p:cNvSpPr/>
            <p:nvPr/>
          </p:nvSpPr>
          <p:spPr>
            <a:xfrm>
              <a:off x="3815806" y="4449920"/>
              <a:ext cx="3747043" cy="200025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88667" y="4606479"/>
              <a:ext cx="3661857" cy="693331"/>
            </a:xfrm>
            <a:prstGeom prst="rect">
              <a:avLst/>
            </a:prstGeom>
          </p:spPr>
          <p:txBody>
            <a:bodyPr wrap="square">
              <a:spAutoFit/>
            </a:bodyPr>
            <a:lstStyle/>
            <a:p>
              <a:r>
                <a:rPr lang="en-US" sz="1600" b="1" dirty="0" err="1"/>
                <a:t>def</a:t>
              </a:r>
              <a:r>
                <a:rPr lang="en-US" sz="1600" b="1" dirty="0"/>
                <a:t> </a:t>
              </a:r>
              <a:r>
                <a:rPr lang="en-US" sz="1600" b="1" dirty="0" err="1">
                  <a:solidFill>
                    <a:srgbClr val="0000FF"/>
                  </a:solidFill>
                </a:rPr>
                <a:t>piab</a:t>
              </a:r>
              <a:r>
                <a:rPr lang="en-US" sz="1600" b="1" dirty="0"/>
                <a:t>(</a:t>
              </a:r>
              <a:r>
                <a:rPr lang="en-US" sz="1600" b="1" dirty="0">
                  <a:solidFill>
                    <a:srgbClr val="0000FF"/>
                  </a:solidFill>
                </a:rPr>
                <a:t>q, </a:t>
              </a:r>
              <a:r>
                <a:rPr lang="en-US" sz="1600" b="1" dirty="0" err="1">
                  <a:solidFill>
                    <a:srgbClr val="0000FF"/>
                  </a:solidFill>
                </a:rPr>
                <a:t>params</a:t>
              </a:r>
              <a:r>
                <a:rPr lang="en-US" sz="1600" b="1" dirty="0"/>
                <a:t>):</a:t>
              </a:r>
            </a:p>
            <a:p>
              <a:r>
                <a:rPr lang="en-US" sz="1600" b="1" dirty="0"/>
                <a:t> </a:t>
              </a:r>
            </a:p>
          </p:txBody>
        </p:sp>
      </p:grpSp>
      <p:grpSp>
        <p:nvGrpSpPr>
          <p:cNvPr id="8" name="Group 7"/>
          <p:cNvGrpSpPr/>
          <p:nvPr/>
        </p:nvGrpSpPr>
        <p:grpSpPr>
          <a:xfrm>
            <a:off x="6475651" y="728224"/>
            <a:ext cx="4302162" cy="2036293"/>
            <a:chOff x="2319989" y="333374"/>
            <a:chExt cx="4461939" cy="2246615"/>
          </a:xfrm>
        </p:grpSpPr>
        <p:sp>
          <p:nvSpPr>
            <p:cNvPr id="6" name="Rectangle 5"/>
            <p:cNvSpPr/>
            <p:nvPr/>
          </p:nvSpPr>
          <p:spPr>
            <a:xfrm>
              <a:off x="2348956" y="333374"/>
              <a:ext cx="4404005" cy="224661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19989" y="437875"/>
              <a:ext cx="4461939" cy="916828"/>
            </a:xfrm>
            <a:prstGeom prst="rect">
              <a:avLst/>
            </a:prstGeom>
          </p:spPr>
          <p:txBody>
            <a:bodyPr wrap="square">
              <a:spAutoFit/>
            </a:bodyPr>
            <a:lstStyle/>
            <a:p>
              <a:r>
                <a:rPr lang="en-US" sz="1600" b="1" dirty="0" err="1"/>
                <a:t>def</a:t>
              </a:r>
              <a:r>
                <a:rPr lang="en-US" sz="1600" b="1" dirty="0"/>
                <a:t> test():</a:t>
              </a:r>
            </a:p>
            <a:p>
              <a:r>
                <a:rPr lang="en-US" sz="1600" b="1" dirty="0"/>
                <a:t>    q  = MATRIX(</a:t>
              </a:r>
              <a:r>
                <a:rPr lang="en-US" sz="1600" b="1" dirty="0" err="1"/>
                <a:t>ndof</a:t>
              </a:r>
              <a:r>
                <a:rPr lang="en-US" sz="1600" b="1" dirty="0"/>
                <a:t>, 1)</a:t>
              </a:r>
            </a:p>
            <a:p>
              <a:r>
                <a:rPr lang="fr-FR" sz="1600" b="1" dirty="0"/>
                <a:t>    </a:t>
              </a:r>
              <a:r>
                <a:rPr lang="fr-FR" sz="1600" b="1" dirty="0">
                  <a:solidFill>
                    <a:srgbClr val="C00000"/>
                  </a:solidFill>
                </a:rPr>
                <a:t>output</a:t>
              </a:r>
              <a:r>
                <a:rPr lang="fr-FR" sz="1600" b="1" dirty="0"/>
                <a:t> = </a:t>
              </a:r>
              <a:r>
                <a:rPr lang="fr-FR" sz="1600" b="1" dirty="0" err="1">
                  <a:solidFill>
                    <a:srgbClr val="00B050"/>
                  </a:solidFill>
                </a:rPr>
                <a:t>metropolis_gau</a:t>
              </a:r>
              <a:r>
                <a:rPr lang="fr-FR" sz="1600" b="1" dirty="0"/>
                <a:t>( </a:t>
              </a:r>
              <a:r>
                <a:rPr lang="fr-FR" sz="1600" b="1" dirty="0" err="1">
                  <a:solidFill>
                    <a:srgbClr val="0000FF"/>
                  </a:solidFill>
                </a:rPr>
                <a:t>piab</a:t>
              </a:r>
              <a:r>
                <a:rPr lang="fr-FR" sz="1600" b="1" dirty="0"/>
                <a:t>, </a:t>
              </a:r>
              <a:r>
                <a:rPr lang="fr-FR" sz="1600" b="1" dirty="0">
                  <a:solidFill>
                    <a:srgbClr val="0000FF"/>
                  </a:solidFill>
                </a:rPr>
                <a:t>q, </a:t>
              </a:r>
              <a:r>
                <a:rPr lang="fr-FR" sz="1600" b="1" dirty="0" err="1">
                  <a:solidFill>
                    <a:srgbClr val="0000FF"/>
                  </a:solidFill>
                </a:rPr>
                <a:t>params</a:t>
              </a:r>
              <a:r>
                <a:rPr lang="fr-FR" sz="1600" b="1" dirty="0"/>
                <a:t>, ...)</a:t>
              </a:r>
              <a:endParaRPr lang="en-US" sz="1600" b="1" dirty="0"/>
            </a:p>
          </p:txBody>
        </p:sp>
      </p:grpSp>
      <p:sp>
        <p:nvSpPr>
          <p:cNvPr id="10" name="Rectangle 9"/>
          <p:cNvSpPr/>
          <p:nvPr/>
        </p:nvSpPr>
        <p:spPr>
          <a:xfrm>
            <a:off x="790575" y="814063"/>
            <a:ext cx="5261853" cy="5324535"/>
          </a:xfrm>
          <a:prstGeom prst="rect">
            <a:avLst/>
          </a:prstGeom>
        </p:spPr>
        <p:txBody>
          <a:bodyPr wrap="square">
            <a:spAutoFit/>
          </a:bodyPr>
          <a:lstStyle/>
          <a:p>
            <a:r>
              <a:rPr lang="en-US" sz="1600" b="1" dirty="0"/>
              <a:t>vector&lt;MATRIX&gt; </a:t>
            </a:r>
            <a:r>
              <a:rPr lang="en-US" sz="1600" b="1" dirty="0" err="1">
                <a:solidFill>
                  <a:srgbClr val="00B050"/>
                </a:solidFill>
              </a:rPr>
              <a:t>metropolis_gau</a:t>
            </a:r>
            <a:endParaRPr lang="en-US" sz="1600" b="1" dirty="0">
              <a:solidFill>
                <a:srgbClr val="00B050"/>
              </a:solidFill>
            </a:endParaRPr>
          </a:p>
          <a:p>
            <a:r>
              <a:rPr lang="en-US" sz="1600" b="1" dirty="0"/>
              <a:t>(Random&amp; </a:t>
            </a:r>
            <a:r>
              <a:rPr lang="en-US" sz="1600" b="1" dirty="0" err="1"/>
              <a:t>rnd</a:t>
            </a:r>
            <a:r>
              <a:rPr lang="en-US" sz="1600" b="1" dirty="0"/>
              <a:t>, </a:t>
            </a:r>
            <a:r>
              <a:rPr lang="en-US" sz="1600" b="1" dirty="0" err="1"/>
              <a:t>bp</a:t>
            </a:r>
            <a:r>
              <a:rPr lang="en-US" sz="1600" b="1" dirty="0"/>
              <a:t>::object </a:t>
            </a:r>
            <a:r>
              <a:rPr lang="en-US" sz="1600" b="1" dirty="0" err="1"/>
              <a:t>target_distribution</a:t>
            </a:r>
            <a:r>
              <a:rPr lang="en-US" sz="1600" b="1" dirty="0"/>
              <a:t>, </a:t>
            </a:r>
          </a:p>
          <a:p>
            <a:r>
              <a:rPr lang="en-US" sz="1600" b="1" dirty="0"/>
              <a:t>MATRIX&amp; </a:t>
            </a:r>
            <a:r>
              <a:rPr lang="en-US" sz="1600" b="1" dirty="0" err="1"/>
              <a:t>dof</a:t>
            </a:r>
            <a:r>
              <a:rPr lang="en-US" sz="1600" b="1" dirty="0"/>
              <a:t>, </a:t>
            </a:r>
            <a:r>
              <a:rPr lang="en-US" sz="1600" b="1" dirty="0" err="1"/>
              <a:t>bp</a:t>
            </a:r>
            <a:r>
              <a:rPr lang="en-US" sz="1600" b="1" dirty="0"/>
              <a:t>::object </a:t>
            </a:r>
            <a:r>
              <a:rPr lang="en-US" sz="1600" b="1" dirty="0" err="1"/>
              <a:t>distribution_params</a:t>
            </a:r>
            <a:r>
              <a:rPr lang="en-US" sz="1600" b="1" dirty="0"/>
              <a:t>, </a:t>
            </a:r>
          </a:p>
          <a:p>
            <a:r>
              <a:rPr lang="en-US" sz="1600" b="1" dirty="0" err="1"/>
              <a:t>int</a:t>
            </a:r>
            <a:r>
              <a:rPr lang="en-US" sz="1600" b="1" dirty="0"/>
              <a:t> </a:t>
            </a:r>
            <a:r>
              <a:rPr lang="en-US" sz="1600" b="1" dirty="0" err="1"/>
              <a:t>sample_size</a:t>
            </a:r>
            <a:r>
              <a:rPr lang="en-US" sz="1600" b="1" dirty="0"/>
              <a:t>, </a:t>
            </a:r>
            <a:r>
              <a:rPr lang="en-US" sz="1600" b="1" dirty="0" err="1"/>
              <a:t>int</a:t>
            </a:r>
            <a:r>
              <a:rPr lang="en-US" sz="1600" b="1" dirty="0"/>
              <a:t> </a:t>
            </a:r>
            <a:r>
              <a:rPr lang="en-US" sz="1600" b="1" dirty="0" err="1"/>
              <a:t>start_sampling</a:t>
            </a:r>
            <a:r>
              <a:rPr lang="en-US" sz="1600" b="1" dirty="0"/>
              <a:t>, double </a:t>
            </a:r>
            <a:r>
              <a:rPr lang="en-US" sz="1600" b="1" dirty="0" err="1"/>
              <a:t>gau_var</a:t>
            </a:r>
            <a:r>
              <a:rPr lang="en-US" sz="1600" b="1" dirty="0"/>
              <a:t>){</a:t>
            </a:r>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endParaRPr lang="en-US" sz="1600" b="1" dirty="0"/>
          </a:p>
          <a:p>
            <a:r>
              <a:rPr lang="en-US" sz="2800" b="1" dirty="0">
                <a:solidFill>
                  <a:srgbClr val="0000FF"/>
                </a:solidFill>
              </a:rPr>
              <a:t>Metropolis Algorithm</a:t>
            </a:r>
          </a:p>
          <a:p>
            <a:endParaRPr lang="en-US" sz="2800" b="1" dirty="0">
              <a:solidFill>
                <a:srgbClr val="0000FF"/>
              </a:solidFill>
            </a:endParaRPr>
          </a:p>
          <a:p>
            <a:r>
              <a:rPr lang="en-US" sz="1600" b="1" dirty="0">
                <a:solidFill>
                  <a:srgbClr val="0000FF"/>
                </a:solidFill>
              </a:rPr>
              <a:t>double </a:t>
            </a:r>
            <a:r>
              <a:rPr lang="en-US" sz="1600" b="1" dirty="0" err="1">
                <a:solidFill>
                  <a:srgbClr val="0000FF"/>
                </a:solidFill>
              </a:rPr>
              <a:t>p_old</a:t>
            </a:r>
            <a:r>
              <a:rPr lang="en-US" sz="1600" b="1" dirty="0">
                <a:solidFill>
                  <a:srgbClr val="0000FF"/>
                </a:solidFill>
              </a:rPr>
              <a:t> = </a:t>
            </a:r>
          </a:p>
          <a:p>
            <a:r>
              <a:rPr lang="en-US" sz="1600" b="1" dirty="0" err="1">
                <a:solidFill>
                  <a:srgbClr val="0000FF"/>
                </a:solidFill>
              </a:rPr>
              <a:t>bp</a:t>
            </a:r>
            <a:r>
              <a:rPr lang="en-US" sz="1600" b="1" dirty="0">
                <a:solidFill>
                  <a:srgbClr val="0000FF"/>
                </a:solidFill>
              </a:rPr>
              <a:t>::extract&lt;double&gt;( </a:t>
            </a:r>
            <a:r>
              <a:rPr lang="en-US" sz="1600" b="1" dirty="0" err="1">
                <a:solidFill>
                  <a:srgbClr val="0000FF"/>
                </a:solidFill>
              </a:rPr>
              <a:t>target_distribution</a:t>
            </a:r>
            <a:r>
              <a:rPr lang="en-US" sz="1600" b="1" dirty="0">
                <a:solidFill>
                  <a:srgbClr val="0000FF"/>
                </a:solidFill>
              </a:rPr>
              <a:t>(</a:t>
            </a:r>
            <a:r>
              <a:rPr lang="en-US" sz="1600" b="1" dirty="0" err="1">
                <a:solidFill>
                  <a:srgbClr val="0000FF"/>
                </a:solidFill>
              </a:rPr>
              <a:t>s_old</a:t>
            </a:r>
            <a:r>
              <a:rPr lang="en-US" sz="1600" b="1" dirty="0">
                <a:solidFill>
                  <a:srgbClr val="0000FF"/>
                </a:solidFill>
              </a:rPr>
              <a:t>, </a:t>
            </a:r>
            <a:r>
              <a:rPr lang="en-US" sz="1600" b="1" dirty="0" err="1">
                <a:solidFill>
                  <a:srgbClr val="0000FF"/>
                </a:solidFill>
              </a:rPr>
              <a:t>distribution_params</a:t>
            </a:r>
            <a:r>
              <a:rPr lang="en-US" sz="1600" b="1" dirty="0">
                <a:solidFill>
                  <a:srgbClr val="0000FF"/>
                </a:solidFill>
              </a:rPr>
              <a:t>) );</a:t>
            </a:r>
          </a:p>
          <a:p>
            <a:r>
              <a:rPr lang="en-US" sz="2800" b="1" dirty="0"/>
              <a:t>…</a:t>
            </a:r>
          </a:p>
          <a:p>
            <a:r>
              <a:rPr lang="en-US" sz="1600" b="1" dirty="0"/>
              <a:t>}</a:t>
            </a:r>
          </a:p>
        </p:txBody>
      </p:sp>
      <p:pic>
        <p:nvPicPr>
          <p:cNvPr id="1026" name="Picture 2" descr="Image result for us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0117" y="3029424"/>
            <a:ext cx="1151595" cy="115159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14375" y="6143120"/>
            <a:ext cx="5419725" cy="5413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C++</a:t>
            </a:r>
          </a:p>
        </p:txBody>
      </p:sp>
      <p:sp>
        <p:nvSpPr>
          <p:cNvPr id="14" name="Rectangle 13"/>
          <p:cNvSpPr/>
          <p:nvPr/>
        </p:nvSpPr>
        <p:spPr>
          <a:xfrm>
            <a:off x="6532570" y="6143120"/>
            <a:ext cx="4259255" cy="5413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Python</a:t>
            </a:r>
          </a:p>
        </p:txBody>
      </p:sp>
      <p:sp>
        <p:nvSpPr>
          <p:cNvPr id="21" name="Down Arrow 20"/>
          <p:cNvSpPr/>
          <p:nvPr/>
        </p:nvSpPr>
        <p:spPr>
          <a:xfrm rot="10800000">
            <a:off x="8233571" y="2494576"/>
            <a:ext cx="428625" cy="522599"/>
          </a:xfrm>
          <a:prstGeom prst="downArrow">
            <a:avLst/>
          </a:prstGeom>
          <a:gradFill>
            <a:gsLst>
              <a:gs pos="0">
                <a:schemeClr val="tx1"/>
              </a:gs>
              <a:gs pos="100000">
                <a:srgbClr val="92D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657576" y="1689858"/>
            <a:ext cx="4087145" cy="584775"/>
          </a:xfrm>
          <a:prstGeom prst="rect">
            <a:avLst/>
          </a:prstGeom>
          <a:noFill/>
        </p:spPr>
        <p:txBody>
          <a:bodyPr wrap="none" rtlCol="0">
            <a:spAutoFit/>
          </a:bodyPr>
          <a:lstStyle/>
          <a:p>
            <a:r>
              <a:rPr lang="en-US" sz="3200" b="1" dirty="0">
                <a:solidFill>
                  <a:srgbClr val="FF0000"/>
                </a:solidFill>
              </a:rPr>
              <a:t>User calls the sampling</a:t>
            </a:r>
          </a:p>
        </p:txBody>
      </p:sp>
      <p:sp>
        <p:nvSpPr>
          <p:cNvPr id="23" name="TextBox 22"/>
          <p:cNvSpPr txBox="1"/>
          <p:nvPr/>
        </p:nvSpPr>
        <p:spPr>
          <a:xfrm>
            <a:off x="7022276" y="4980158"/>
            <a:ext cx="3387274" cy="1077218"/>
          </a:xfrm>
          <a:prstGeom prst="rect">
            <a:avLst/>
          </a:prstGeom>
          <a:noFill/>
        </p:spPr>
        <p:txBody>
          <a:bodyPr wrap="none" rtlCol="0">
            <a:spAutoFit/>
          </a:bodyPr>
          <a:lstStyle/>
          <a:p>
            <a:pPr algn="ctr"/>
            <a:r>
              <a:rPr lang="en-US" sz="3200" b="1" dirty="0">
                <a:solidFill>
                  <a:srgbClr val="FF0000"/>
                </a:solidFill>
              </a:rPr>
              <a:t>User defines the </a:t>
            </a:r>
          </a:p>
          <a:p>
            <a:pPr algn="ctr"/>
            <a:r>
              <a:rPr lang="en-US" sz="3200" b="1" dirty="0">
                <a:solidFill>
                  <a:srgbClr val="FF0000"/>
                </a:solidFill>
              </a:rPr>
              <a:t>probability density</a:t>
            </a:r>
          </a:p>
        </p:txBody>
      </p:sp>
      <p:sp>
        <p:nvSpPr>
          <p:cNvPr id="24" name="Down Arrow 23"/>
          <p:cNvSpPr/>
          <p:nvPr/>
        </p:nvSpPr>
        <p:spPr>
          <a:xfrm>
            <a:off x="8198108" y="4035618"/>
            <a:ext cx="428625" cy="522599"/>
          </a:xfrm>
          <a:prstGeom prst="downArrow">
            <a:avLst/>
          </a:prstGeom>
          <a:gradFill>
            <a:gsLst>
              <a:gs pos="0">
                <a:schemeClr val="tx1"/>
              </a:gs>
              <a:gs pos="100000">
                <a:srgbClr val="92D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0800000">
            <a:off x="5214095" y="4672835"/>
            <a:ext cx="1462720" cy="353606"/>
          </a:xfrm>
          <a:prstGeom prst="rightArrow">
            <a:avLst/>
          </a:prstGeom>
          <a:gradFill flip="none" rotWithShape="1">
            <a:gsLst>
              <a:gs pos="0">
                <a:schemeClr val="accent1">
                  <a:lumMod val="5000"/>
                  <a:lumOff val="95000"/>
                </a:schemeClr>
              </a:gs>
              <a:gs pos="100000">
                <a:srgbClr val="0000F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0800000">
            <a:off x="5192542" y="1061636"/>
            <a:ext cx="1462720" cy="353606"/>
          </a:xfrm>
          <a:prstGeom prst="rightArrow">
            <a:avLst/>
          </a:prstGeom>
          <a:gradFill flip="none" rotWithShape="1">
            <a:gsLst>
              <a:gs pos="0">
                <a:schemeClr val="accent1">
                  <a:lumMod val="5000"/>
                  <a:lumOff val="95000"/>
                </a:schemeClr>
              </a:gs>
              <a:gs pos="100000">
                <a:srgbClr val="0000FF"/>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rot="16200000">
            <a:off x="5599155" y="2866085"/>
            <a:ext cx="428625" cy="1241848"/>
          </a:xfrm>
          <a:prstGeom prst="downArrow">
            <a:avLst/>
          </a:prstGeom>
          <a:gradFill>
            <a:gsLst>
              <a:gs pos="0">
                <a:schemeClr val="tx1"/>
              </a:gs>
              <a:gs pos="100000">
                <a:srgbClr val="92D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324471" y="3174711"/>
            <a:ext cx="1873636" cy="584775"/>
          </a:xfrm>
          <a:prstGeom prst="rect">
            <a:avLst/>
          </a:prstGeom>
        </p:spPr>
        <p:txBody>
          <a:bodyPr wrap="square">
            <a:spAutoFit/>
          </a:bodyPr>
          <a:lstStyle/>
          <a:p>
            <a:pPr algn="ctr"/>
            <a:r>
              <a:rPr lang="en-US" sz="3200" b="1" dirty="0">
                <a:solidFill>
                  <a:srgbClr val="FF0000"/>
                </a:solidFill>
              </a:rPr>
              <a:t>Output</a:t>
            </a:r>
          </a:p>
        </p:txBody>
      </p:sp>
      <p:sp>
        <p:nvSpPr>
          <p:cNvPr id="3" name="TextBox 2">
            <a:extLst>
              <a:ext uri="{FF2B5EF4-FFF2-40B4-BE49-F238E27FC236}">
                <a16:creationId xmlns:a16="http://schemas.microsoft.com/office/drawing/2014/main" id="{DFDD074C-0941-C7A6-169B-3753A5B8A917}"/>
              </a:ext>
            </a:extLst>
          </p:cNvPr>
          <p:cNvSpPr txBox="1"/>
          <p:nvPr/>
        </p:nvSpPr>
        <p:spPr>
          <a:xfrm>
            <a:off x="1323913" y="43711"/>
            <a:ext cx="8979108" cy="523220"/>
          </a:xfrm>
          <a:prstGeom prst="rect">
            <a:avLst/>
          </a:prstGeom>
          <a:noFill/>
        </p:spPr>
        <p:txBody>
          <a:bodyPr wrap="square" rtlCol="0">
            <a:spAutoFit/>
          </a:bodyPr>
          <a:lstStyle/>
          <a:p>
            <a:pPr algn="ctr"/>
            <a:r>
              <a:rPr lang="en-US" sz="2800" b="1" dirty="0">
                <a:solidFill>
                  <a:srgbClr val="0070C0"/>
                </a:solidFill>
              </a:rPr>
              <a:t>How it works with Sampling</a:t>
            </a:r>
          </a:p>
        </p:txBody>
      </p:sp>
    </p:spTree>
    <p:extLst>
      <p:ext uri="{BB962C8B-B14F-4D97-AF65-F5344CB8AC3E}">
        <p14:creationId xmlns:p14="http://schemas.microsoft.com/office/powerpoint/2010/main" val="253794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p:bldP spid="12" grpId="0" animBg="1"/>
      <p:bldP spid="14" grpId="0" animBg="1"/>
      <p:bldP spid="21" grpId="0" animBg="1"/>
      <p:bldP spid="2" grpId="0"/>
      <p:bldP spid="23" grpId="0"/>
      <p:bldP spid="24" grpId="0" animBg="1"/>
      <p:bldP spid="25" grpId="0" animBg="1"/>
      <p:bldP spid="26" grpId="0" animBg="1"/>
      <p:bldP spid="34" grpId="0" animBg="1"/>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13622" y="1169939"/>
            <a:ext cx="7878378" cy="1354217"/>
          </a:xfrm>
          <a:prstGeom prst="rect">
            <a:avLst/>
          </a:prstGeom>
        </p:spPr>
        <p:txBody>
          <a:bodyPr wrap="square">
            <a:spAutoFit/>
          </a:bodyPr>
          <a:lstStyle/>
          <a:p>
            <a:r>
              <a:rPr lang="en-US" sz="1600" dirty="0"/>
              <a:t>q = MATRIX(1,1);  </a:t>
            </a:r>
            <a:r>
              <a:rPr lang="en-US" sz="1600" dirty="0" err="1"/>
              <a:t>q.set</a:t>
            </a:r>
            <a:r>
              <a:rPr lang="en-US" sz="1600" dirty="0"/>
              <a:t>(0, 0.5)    </a:t>
            </a:r>
          </a:p>
          <a:p>
            <a:r>
              <a:rPr lang="en-US" sz="1600" dirty="0" err="1"/>
              <a:t>params</a:t>
            </a:r>
            <a:r>
              <a:rPr lang="en-US" sz="1600" dirty="0"/>
              <a:t> = {"k":1.0, "m":2000.0, "states":[0], "</a:t>
            </a:r>
            <a:r>
              <a:rPr lang="en-US" sz="1600" dirty="0" err="1"/>
              <a:t>coeffs</a:t>
            </a:r>
            <a:r>
              <a:rPr lang="en-US" sz="1600" dirty="0"/>
              <a:t>":[1.0]}    </a:t>
            </a:r>
          </a:p>
          <a:p>
            <a:r>
              <a:rPr lang="en-US" sz="1600" dirty="0" err="1"/>
              <a:t>Nsamp</a:t>
            </a:r>
            <a:r>
              <a:rPr lang="en-US" sz="1600" dirty="0"/>
              <a:t> = 1000000; </a:t>
            </a:r>
            <a:r>
              <a:rPr lang="en-US" sz="1600" dirty="0" err="1"/>
              <a:t>Nstart</a:t>
            </a:r>
            <a:r>
              <a:rPr lang="en-US" sz="1600" dirty="0"/>
              <a:t> = 50000</a:t>
            </a:r>
          </a:p>
          <a:p>
            <a:r>
              <a:rPr lang="en-US" sz="1600" b="1" dirty="0"/>
              <a:t>sampling = </a:t>
            </a:r>
            <a:r>
              <a:rPr lang="en-US" sz="1600" b="1" dirty="0" err="1"/>
              <a:t>metropolis_gau</a:t>
            </a:r>
            <a:r>
              <a:rPr lang="en-US" sz="1600" b="1" dirty="0"/>
              <a:t>(</a:t>
            </a:r>
            <a:r>
              <a:rPr lang="en-US" sz="1600" b="1" dirty="0" err="1"/>
              <a:t>rnd</a:t>
            </a:r>
            <a:r>
              <a:rPr lang="en-US" sz="1600" b="1" dirty="0"/>
              <a:t>, </a:t>
            </a:r>
            <a:r>
              <a:rPr lang="en-US" sz="1600" b="1" dirty="0" err="1">
                <a:solidFill>
                  <a:srgbClr val="0000FF"/>
                </a:solidFill>
              </a:rPr>
              <a:t>HO_sup</a:t>
            </a:r>
            <a:r>
              <a:rPr lang="en-US" sz="1600" b="1" dirty="0"/>
              <a:t>, q, </a:t>
            </a:r>
            <a:r>
              <a:rPr lang="en-US" sz="1600" b="1" dirty="0" err="1"/>
              <a:t>params</a:t>
            </a:r>
            <a:r>
              <a:rPr lang="en-US" sz="1600" b="1" dirty="0"/>
              <a:t>, </a:t>
            </a:r>
            <a:r>
              <a:rPr lang="en-US" sz="1600" b="1" dirty="0" err="1"/>
              <a:t>Nsamp,Nstart</a:t>
            </a:r>
            <a:r>
              <a:rPr lang="en-US" sz="1600" b="1" dirty="0"/>
              <a:t>, 0.05) </a:t>
            </a:r>
          </a:p>
          <a:p>
            <a:r>
              <a:rPr lang="en-US" sz="1600" dirty="0"/>
              <a:t>bin(sampling, -1.5, 2.0, 0.01, 0, 0, "_distrib-1.txt")    </a:t>
            </a:r>
          </a:p>
        </p:txBody>
      </p:sp>
      <p:sp>
        <p:nvSpPr>
          <p:cNvPr id="6" name="Rectangle 5"/>
          <p:cNvSpPr/>
          <p:nvPr/>
        </p:nvSpPr>
        <p:spPr>
          <a:xfrm>
            <a:off x="4313622" y="2822774"/>
            <a:ext cx="6935403" cy="2554545"/>
          </a:xfrm>
          <a:prstGeom prst="rect">
            <a:avLst/>
          </a:prstGeom>
        </p:spPr>
        <p:txBody>
          <a:bodyPr wrap="square">
            <a:spAutoFit/>
          </a:bodyPr>
          <a:lstStyle/>
          <a:p>
            <a:r>
              <a:rPr lang="en-US" sz="1600" b="1" dirty="0" err="1"/>
              <a:t>def</a:t>
            </a:r>
            <a:r>
              <a:rPr lang="en-US" sz="1600" b="1" dirty="0"/>
              <a:t> </a:t>
            </a:r>
            <a:r>
              <a:rPr lang="en-US" sz="1600" b="1" dirty="0" err="1">
                <a:solidFill>
                  <a:srgbClr val="0000FF"/>
                </a:solidFill>
              </a:rPr>
              <a:t>HO_sup</a:t>
            </a:r>
            <a:r>
              <a:rPr lang="en-US" sz="1600" b="1" dirty="0"/>
              <a:t>(q, </a:t>
            </a:r>
            <a:r>
              <a:rPr lang="en-US" sz="1600" b="1" dirty="0" err="1"/>
              <a:t>params</a:t>
            </a:r>
            <a:r>
              <a:rPr lang="en-US" sz="1600" b="1" dirty="0"/>
              <a:t>):</a:t>
            </a:r>
          </a:p>
          <a:p>
            <a:r>
              <a:rPr lang="en-US" sz="1600" dirty="0"/>
              <a:t>    k = </a:t>
            </a:r>
            <a:r>
              <a:rPr lang="en-US" sz="1600" dirty="0" err="1"/>
              <a:t>params</a:t>
            </a:r>
            <a:r>
              <a:rPr lang="en-US" sz="1600" dirty="0"/>
              <a:t>["k"];    m = </a:t>
            </a:r>
            <a:r>
              <a:rPr lang="en-US" sz="1600" dirty="0" err="1"/>
              <a:t>params</a:t>
            </a:r>
            <a:r>
              <a:rPr lang="en-US" sz="1600" dirty="0"/>
              <a:t>["m"];   </a:t>
            </a:r>
          </a:p>
          <a:p>
            <a:r>
              <a:rPr lang="en-US" sz="1600" dirty="0"/>
              <a:t>    states = </a:t>
            </a:r>
            <a:r>
              <a:rPr lang="en-US" sz="1600" dirty="0" err="1"/>
              <a:t>params</a:t>
            </a:r>
            <a:r>
              <a:rPr lang="en-US" sz="1600" dirty="0"/>
              <a:t>["states"];    </a:t>
            </a:r>
            <a:r>
              <a:rPr lang="en-US" sz="1600" dirty="0" err="1"/>
              <a:t>coeffs</a:t>
            </a:r>
            <a:r>
              <a:rPr lang="en-US" sz="1600" dirty="0"/>
              <a:t> = </a:t>
            </a:r>
            <a:r>
              <a:rPr lang="en-US" sz="1600" dirty="0" err="1"/>
              <a:t>params</a:t>
            </a:r>
            <a:r>
              <a:rPr lang="en-US" sz="1600" dirty="0"/>
              <a:t>["</a:t>
            </a:r>
            <a:r>
              <a:rPr lang="en-US" sz="1600" dirty="0" err="1"/>
              <a:t>coeffs</a:t>
            </a:r>
            <a:r>
              <a:rPr lang="en-US" sz="1600" dirty="0"/>
              <a:t>"]</a:t>
            </a:r>
          </a:p>
          <a:p>
            <a:r>
              <a:rPr lang="en-US" sz="1600" dirty="0"/>
              <a:t>    x = </a:t>
            </a:r>
            <a:r>
              <a:rPr lang="en-US" sz="1600" dirty="0" err="1"/>
              <a:t>q.get</a:t>
            </a:r>
            <a:r>
              <a:rPr lang="en-US" sz="1600" dirty="0"/>
              <a:t>(0)</a:t>
            </a:r>
          </a:p>
          <a:p>
            <a:r>
              <a:rPr lang="en-US" sz="1600" dirty="0"/>
              <a:t>    </a:t>
            </a:r>
            <a:r>
              <a:rPr lang="en-US" sz="1600" dirty="0" err="1"/>
              <a:t>sz</a:t>
            </a:r>
            <a:r>
              <a:rPr lang="en-US" sz="1600" dirty="0"/>
              <a:t> = </a:t>
            </a:r>
            <a:r>
              <a:rPr lang="en-US" sz="1600" dirty="0" err="1"/>
              <a:t>len</a:t>
            </a:r>
            <a:r>
              <a:rPr lang="en-US" sz="1600" dirty="0"/>
              <a:t>(states)</a:t>
            </a:r>
          </a:p>
          <a:p>
            <a:r>
              <a:rPr lang="en-US" sz="1600" dirty="0"/>
              <a:t>    p = 0.0</a:t>
            </a:r>
          </a:p>
          <a:p>
            <a:r>
              <a:rPr lang="en-US" sz="1600" dirty="0"/>
              <a:t>    for n in </a:t>
            </a:r>
            <a:r>
              <a:rPr lang="en-US" sz="1600" dirty="0" err="1"/>
              <a:t>xrange</a:t>
            </a:r>
            <a:r>
              <a:rPr lang="en-US" sz="1600" dirty="0"/>
              <a:t>(</a:t>
            </a:r>
            <a:r>
              <a:rPr lang="en-US" sz="1600" dirty="0" err="1"/>
              <a:t>sz</a:t>
            </a:r>
            <a:r>
              <a:rPr lang="en-US" sz="1600" dirty="0"/>
              <a:t>):</a:t>
            </a:r>
          </a:p>
          <a:p>
            <a:r>
              <a:rPr lang="en-US" sz="1600" dirty="0"/>
              <a:t>        p = p + </a:t>
            </a:r>
            <a:r>
              <a:rPr lang="en-US" sz="1600" dirty="0" err="1"/>
              <a:t>coeffs</a:t>
            </a:r>
            <a:r>
              <a:rPr lang="en-US" sz="1600" dirty="0"/>
              <a:t>[n] * </a:t>
            </a:r>
            <a:r>
              <a:rPr lang="en-US" sz="1600" dirty="0" err="1"/>
              <a:t>ket_n</a:t>
            </a:r>
            <a:r>
              <a:rPr lang="en-US" sz="1600" dirty="0"/>
              <a:t>(x, states[n], k, m)</a:t>
            </a:r>
          </a:p>
          <a:p>
            <a:r>
              <a:rPr lang="en-US" sz="1600" dirty="0"/>
              <a:t>    p = p * p </a:t>
            </a:r>
          </a:p>
          <a:p>
            <a:r>
              <a:rPr lang="en-US" sz="1600" dirty="0"/>
              <a:t>    return p</a:t>
            </a:r>
          </a:p>
        </p:txBody>
      </p:sp>
      <p:sp>
        <p:nvSpPr>
          <p:cNvPr id="7" name="Rectangle 6"/>
          <p:cNvSpPr/>
          <p:nvPr/>
        </p:nvSpPr>
        <p:spPr>
          <a:xfrm>
            <a:off x="228601" y="1437665"/>
            <a:ext cx="3876674" cy="830997"/>
          </a:xfrm>
          <a:prstGeom prst="rect">
            <a:avLst/>
          </a:prstGeom>
        </p:spPr>
        <p:txBody>
          <a:bodyPr wrap="square">
            <a:spAutoFit/>
          </a:bodyPr>
          <a:lstStyle/>
          <a:p>
            <a:pPr algn="ctr"/>
            <a:r>
              <a:rPr lang="en-US" sz="2400" b="1" dirty="0">
                <a:solidFill>
                  <a:srgbClr val="FF0000"/>
                </a:solidFill>
              </a:rPr>
              <a:t>User defines how to </a:t>
            </a:r>
          </a:p>
          <a:p>
            <a:pPr algn="ctr"/>
            <a:r>
              <a:rPr lang="en-US" sz="2400" b="1" dirty="0">
                <a:solidFill>
                  <a:srgbClr val="FF0000"/>
                </a:solidFill>
              </a:rPr>
              <a:t>run  the MC sampling</a:t>
            </a:r>
          </a:p>
        </p:txBody>
      </p:sp>
      <p:sp>
        <p:nvSpPr>
          <p:cNvPr id="8" name="Rectangle 7"/>
          <p:cNvSpPr/>
          <p:nvPr/>
        </p:nvSpPr>
        <p:spPr>
          <a:xfrm>
            <a:off x="228600" y="3604587"/>
            <a:ext cx="3657600" cy="1200329"/>
          </a:xfrm>
          <a:prstGeom prst="rect">
            <a:avLst/>
          </a:prstGeom>
        </p:spPr>
        <p:txBody>
          <a:bodyPr wrap="square">
            <a:spAutoFit/>
          </a:bodyPr>
          <a:lstStyle/>
          <a:p>
            <a:pPr algn="ctr"/>
            <a:r>
              <a:rPr lang="en-US" sz="2400" b="1" dirty="0">
                <a:solidFill>
                  <a:srgbClr val="0000FF"/>
                </a:solidFill>
              </a:rPr>
              <a:t>User defines what </a:t>
            </a:r>
          </a:p>
          <a:p>
            <a:pPr algn="ctr"/>
            <a:r>
              <a:rPr lang="en-US" sz="2400" b="1" dirty="0">
                <a:solidFill>
                  <a:srgbClr val="0000FF"/>
                </a:solidFill>
              </a:rPr>
              <a:t>probability distribution</a:t>
            </a:r>
          </a:p>
          <a:p>
            <a:pPr algn="ctr"/>
            <a:r>
              <a:rPr lang="en-US" sz="2400" b="1" dirty="0">
                <a:solidFill>
                  <a:srgbClr val="0000FF"/>
                </a:solidFill>
              </a:rPr>
              <a:t> function is to be sampled</a:t>
            </a:r>
          </a:p>
        </p:txBody>
      </p:sp>
      <p:sp>
        <p:nvSpPr>
          <p:cNvPr id="2" name="TextBox 1"/>
          <p:cNvSpPr txBox="1"/>
          <p:nvPr/>
        </p:nvSpPr>
        <p:spPr>
          <a:xfrm>
            <a:off x="2403559" y="5675937"/>
            <a:ext cx="7461081" cy="1077218"/>
          </a:xfrm>
          <a:prstGeom prst="rect">
            <a:avLst/>
          </a:prstGeom>
          <a:noFill/>
        </p:spPr>
        <p:txBody>
          <a:bodyPr wrap="none" rtlCol="0">
            <a:spAutoFit/>
          </a:bodyPr>
          <a:lstStyle/>
          <a:p>
            <a:r>
              <a:rPr lang="en-US" sz="3200" b="1" dirty="0"/>
              <a:t>The dynamical algorithm is in C++, but…</a:t>
            </a:r>
          </a:p>
          <a:p>
            <a:r>
              <a:rPr lang="en-US" sz="3200" b="1" dirty="0">
                <a:solidFill>
                  <a:srgbClr val="008000"/>
                </a:solidFill>
              </a:rPr>
              <a:t>Don’t need to implement the model in C++</a:t>
            </a:r>
          </a:p>
        </p:txBody>
      </p:sp>
      <p:pic>
        <p:nvPicPr>
          <p:cNvPr id="10"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61F6715-84B9-9C54-A9CF-E67B1F75B244}"/>
              </a:ext>
            </a:extLst>
          </p:cNvPr>
          <p:cNvSpPr txBox="1"/>
          <p:nvPr/>
        </p:nvSpPr>
        <p:spPr>
          <a:xfrm>
            <a:off x="1318609" y="101740"/>
            <a:ext cx="8979108" cy="523220"/>
          </a:xfrm>
          <a:prstGeom prst="rect">
            <a:avLst/>
          </a:prstGeom>
          <a:noFill/>
        </p:spPr>
        <p:txBody>
          <a:bodyPr wrap="square" rtlCol="0">
            <a:spAutoFit/>
          </a:bodyPr>
          <a:lstStyle/>
          <a:p>
            <a:pPr algn="ctr"/>
            <a:r>
              <a:rPr lang="en-US" sz="2800" b="1" dirty="0">
                <a:solidFill>
                  <a:srgbClr val="0070C0"/>
                </a:solidFill>
              </a:rPr>
              <a:t>Example</a:t>
            </a:r>
          </a:p>
        </p:txBody>
      </p:sp>
    </p:spTree>
    <p:extLst>
      <p:ext uri="{BB962C8B-B14F-4D97-AF65-F5344CB8AC3E}">
        <p14:creationId xmlns:p14="http://schemas.microsoft.com/office/powerpoint/2010/main" val="2866030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063597" y="2281113"/>
            <a:ext cx="2794000" cy="2095500"/>
            <a:chOff x="4539597" y="2281113"/>
            <a:chExt cx="2794000" cy="209550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9597" y="2281113"/>
              <a:ext cx="2794000" cy="20955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480175" y="2842973"/>
                  <a:ext cx="5234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|0</m:t>
                            </m:r>
                          </m:e>
                        </m:d>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6480175" y="2842973"/>
                  <a:ext cx="523413" cy="430887"/>
                </a:xfrm>
                <a:prstGeom prst="rect">
                  <a:avLst/>
                </a:prstGeom>
                <a:blipFill>
                  <a:blip r:embed="rId3"/>
                  <a:stretch>
                    <a:fillRect/>
                  </a:stretch>
                </a:blipFill>
              </p:spPr>
              <p:txBody>
                <a:bodyPr/>
                <a:lstStyle/>
                <a:p>
                  <a:r>
                    <a:rPr lang="en-US">
                      <a:noFill/>
                    </a:rPr>
                    <a:t> </a:t>
                  </a:r>
                </a:p>
              </p:txBody>
            </p:sp>
          </mc:Fallback>
        </mc:AlternateContent>
      </p:grpSp>
      <p:grpSp>
        <p:nvGrpSpPr>
          <p:cNvPr id="24" name="Group 23"/>
          <p:cNvGrpSpPr/>
          <p:nvPr/>
        </p:nvGrpSpPr>
        <p:grpSpPr>
          <a:xfrm>
            <a:off x="9030261" y="2259447"/>
            <a:ext cx="2819400" cy="2114550"/>
            <a:chOff x="5343525" y="3519248"/>
            <a:chExt cx="2819400" cy="211455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3525" y="3519248"/>
              <a:ext cx="2819400" cy="21145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324725" y="3881197"/>
                  <a:ext cx="5234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|1</m:t>
                            </m:r>
                          </m:e>
                        </m:d>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7324725" y="3881197"/>
                  <a:ext cx="523413" cy="430887"/>
                </a:xfrm>
                <a:prstGeom prst="rect">
                  <a:avLst/>
                </a:prstGeom>
                <a:blipFill>
                  <a:blip r:embed="rId5"/>
                  <a:stretch>
                    <a:fillRect/>
                  </a:stretch>
                </a:blipFill>
              </p:spPr>
              <p:txBody>
                <a:bodyPr/>
                <a:lstStyle/>
                <a:p>
                  <a:r>
                    <a:rPr lang="en-US">
                      <a:noFill/>
                    </a:rPr>
                    <a:t> </a:t>
                  </a:r>
                </a:p>
              </p:txBody>
            </p:sp>
          </mc:Fallback>
        </mc:AlternateContent>
      </p:grpSp>
      <p:grpSp>
        <p:nvGrpSpPr>
          <p:cNvPr id="25" name="Group 24"/>
          <p:cNvGrpSpPr/>
          <p:nvPr/>
        </p:nvGrpSpPr>
        <p:grpSpPr>
          <a:xfrm>
            <a:off x="5909879" y="4398995"/>
            <a:ext cx="2915502" cy="2295410"/>
            <a:chOff x="6480175" y="4491035"/>
            <a:chExt cx="2578100" cy="1933575"/>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80175" y="4491035"/>
              <a:ext cx="2578100" cy="1933575"/>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8158789" y="4767022"/>
                  <a:ext cx="7221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|25</m:t>
                            </m:r>
                          </m:e>
                        </m:d>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8158789" y="4767022"/>
                  <a:ext cx="722185" cy="430887"/>
                </a:xfrm>
                <a:prstGeom prst="rect">
                  <a:avLst/>
                </a:prstGeom>
                <a:blipFill>
                  <a:blip r:embed="rId7"/>
                  <a:stretch>
                    <a:fillRect/>
                  </a:stretch>
                </a:blipFill>
              </p:spPr>
              <p:txBody>
                <a:bodyPr/>
                <a:lstStyle/>
                <a:p>
                  <a:r>
                    <a:rPr lang="en-US">
                      <a:noFill/>
                    </a:rPr>
                    <a:t> </a:t>
                  </a:r>
                </a:p>
              </p:txBody>
            </p:sp>
          </mc:Fallback>
        </mc:AlternateContent>
      </p:grpSp>
      <p:grpSp>
        <p:nvGrpSpPr>
          <p:cNvPr id="14" name="Group 13"/>
          <p:cNvGrpSpPr/>
          <p:nvPr/>
        </p:nvGrpSpPr>
        <p:grpSpPr>
          <a:xfrm>
            <a:off x="87258" y="2173722"/>
            <a:ext cx="2933700" cy="2200275"/>
            <a:chOff x="196102" y="2477182"/>
            <a:chExt cx="2933700" cy="2200275"/>
          </a:xfrm>
        </p:grpSpPr>
        <p:pic>
          <p:nvPicPr>
            <p:cNvPr id="1028" name="Picture 4" descr="https://quantum-dynamics-hub.github.io/libra/tutorials/tutorial_metropolis/data/piab/test2/distrib-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6102" y="2477182"/>
              <a:ext cx="2933700" cy="2200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p:cNvSpPr txBox="1"/>
                <p:nvPr/>
              </p:nvSpPr>
              <p:spPr>
                <a:xfrm>
                  <a:off x="2313200" y="2882234"/>
                  <a:ext cx="5234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|1</m:t>
                            </m:r>
                          </m:e>
                        </m:d>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313200" y="2882234"/>
                  <a:ext cx="523413" cy="430887"/>
                </a:xfrm>
                <a:prstGeom prst="rect">
                  <a:avLst/>
                </a:prstGeom>
                <a:blipFill>
                  <a:blip r:embed="rId9"/>
                  <a:stretch>
                    <a:fillRect/>
                  </a:stretch>
                </a:blipFill>
              </p:spPr>
              <p:txBody>
                <a:bodyPr/>
                <a:lstStyle/>
                <a:p>
                  <a:r>
                    <a:rPr lang="en-US">
                      <a:noFill/>
                    </a:rPr>
                    <a:t> </a:t>
                  </a:r>
                </a:p>
              </p:txBody>
            </p:sp>
          </mc:Fallback>
        </mc:AlternateContent>
      </p:grpSp>
      <p:grpSp>
        <p:nvGrpSpPr>
          <p:cNvPr id="17" name="Group 16"/>
          <p:cNvGrpSpPr/>
          <p:nvPr/>
        </p:nvGrpSpPr>
        <p:grpSpPr>
          <a:xfrm>
            <a:off x="3051043" y="2281113"/>
            <a:ext cx="2873854" cy="2155391"/>
            <a:chOff x="952233" y="3517668"/>
            <a:chExt cx="2873854" cy="2155391"/>
          </a:xfrm>
        </p:grpSpPr>
        <p:pic>
          <p:nvPicPr>
            <p:cNvPr id="1030" name="Picture 6" descr="https://quantum-dynamics-hub.github.io/libra/tutorials/tutorial_metropolis/data/piab/test2/distrib-3.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2233" y="3517668"/>
              <a:ext cx="2873854" cy="21553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p:cNvSpPr txBox="1"/>
                <p:nvPr/>
              </p:nvSpPr>
              <p:spPr>
                <a:xfrm>
                  <a:off x="3000320" y="3920458"/>
                  <a:ext cx="5234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|2</m:t>
                            </m:r>
                          </m:e>
                        </m:d>
                      </m:oMath>
                    </m:oMathPara>
                  </a14:m>
                  <a:endParaRPr lang="en-US" sz="2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000320" y="3920458"/>
                  <a:ext cx="523413" cy="430887"/>
                </a:xfrm>
                <a:prstGeom prst="rect">
                  <a:avLst/>
                </a:prstGeom>
                <a:blipFill>
                  <a:blip r:embed="rId11"/>
                  <a:stretch>
                    <a:fillRect/>
                  </a:stretch>
                </a:blipFill>
              </p:spPr>
              <p:txBody>
                <a:bodyPr/>
                <a:lstStyle/>
                <a:p>
                  <a:r>
                    <a:rPr lang="en-US">
                      <a:noFill/>
                    </a:rPr>
                    <a:t> </a:t>
                  </a:r>
                </a:p>
              </p:txBody>
            </p:sp>
          </mc:Fallback>
        </mc:AlternateContent>
      </p:grpSp>
      <p:grpSp>
        <p:nvGrpSpPr>
          <p:cNvPr id="19" name="Group 18"/>
          <p:cNvGrpSpPr/>
          <p:nvPr/>
        </p:nvGrpSpPr>
        <p:grpSpPr>
          <a:xfrm>
            <a:off x="79318" y="4373997"/>
            <a:ext cx="2867248" cy="2256463"/>
            <a:chOff x="2033377" y="4491035"/>
            <a:chExt cx="2630449" cy="1972837"/>
          </a:xfrm>
        </p:grpSpPr>
        <p:pic>
          <p:nvPicPr>
            <p:cNvPr id="1032" name="Picture 8" descr="https://quantum-dynamics-hub.github.io/libra/tutorials/tutorial_metropolis/data/piab/test2/distrib-6.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33377" y="4491035"/>
              <a:ext cx="2630449" cy="19728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p:cNvSpPr txBox="1"/>
                <p:nvPr/>
              </p:nvSpPr>
              <p:spPr>
                <a:xfrm>
                  <a:off x="3721543" y="4795748"/>
                  <a:ext cx="7221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|10</m:t>
                            </m:r>
                          </m:e>
                        </m:d>
                      </m:oMath>
                    </m:oMathPara>
                  </a14:m>
                  <a:endParaRPr 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3721543" y="4795748"/>
                  <a:ext cx="722185" cy="430887"/>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p:cNvSpPr txBox="1"/>
              <p:nvPr/>
            </p:nvSpPr>
            <p:spPr>
              <a:xfrm>
                <a:off x="2767859" y="1619836"/>
                <a:ext cx="2104743" cy="582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m:t>
                      </m:r>
                      <m:func>
                        <m:funcPr>
                          <m:ctrlPr>
                            <a:rPr lang="en-US" i="1">
                              <a:latin typeface="Cambria Math" panose="02040503050406030204" pitchFamily="18" charset="0"/>
                            </a:rPr>
                          </m:ctrlPr>
                        </m:funcPr>
                        <m:fName>
                          <m:r>
                            <a:rPr lang="en-US" i="1">
                              <a:latin typeface="Cambria Math" panose="02040503050406030204" pitchFamily="18" charset="0"/>
                            </a:rPr>
                            <m:t>𝑠𝑖𝑛</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𝜋</m:t>
                                  </m:r>
                                  <m:r>
                                    <a:rPr lang="en-US" i="1">
                                      <a:latin typeface="Cambria Math" panose="02040503050406030204" pitchFamily="18" charset="0"/>
                                    </a:rPr>
                                    <m:t>𝑛𝑞</m:t>
                                  </m:r>
                                </m:num>
                                <m:den>
                                  <m:r>
                                    <a:rPr lang="en-US" i="1">
                                      <a:latin typeface="Cambria Math" panose="02040503050406030204" pitchFamily="18" charset="0"/>
                                    </a:rPr>
                                    <m:t>𝐿</m:t>
                                  </m:r>
                                </m:den>
                              </m:f>
                            </m:e>
                          </m:d>
                        </m:e>
                      </m:func>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767859" y="1619836"/>
                <a:ext cx="2104743" cy="58214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447877" y="1568291"/>
                <a:ext cx="3266663" cy="7203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𝑞</m:t>
                          </m:r>
                          <m:rad>
                            <m:radPr>
                              <m:degHide m:val="on"/>
                              <m:ctrlPr>
                                <a:rPr lang="en-US" i="1">
                                  <a:latin typeface="Cambria Math" panose="02040503050406030204" pitchFamily="18" charset="0"/>
                                </a:rPr>
                              </m:ctrlPr>
                            </m:radPr>
                            <m:deg/>
                            <m:e>
                              <m:r>
                                <a:rPr lang="en-US" i="1">
                                  <a:latin typeface="Cambria Math" panose="02040503050406030204" pitchFamily="18" charset="0"/>
                                </a:rPr>
                                <m:t>𝛼</m:t>
                              </m:r>
                            </m:e>
                          </m:rad>
                        </m:e>
                      </m:d>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𝛼</m:t>
                                  </m:r>
                                  <m:sSup>
                                    <m:sSupPr>
                                      <m:ctrlPr>
                                        <a:rPr lang="en-US"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2</m:t>
                                      </m:r>
                                    </m:sup>
                                  </m:sSup>
                                </m:num>
                                <m:den>
                                  <m:r>
                                    <a:rPr lang="en-US" i="1">
                                      <a:latin typeface="Cambria Math" panose="02040503050406030204" pitchFamily="18" charset="0"/>
                                    </a:rPr>
                                    <m:t>2</m:t>
                                  </m:r>
                                </m:den>
                              </m:f>
                            </m:e>
                          </m:d>
                        </m:e>
                      </m:fun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6447877" y="1568291"/>
                <a:ext cx="3266663" cy="720325"/>
              </a:xfrm>
              <a:prstGeom prst="rect">
                <a:avLst/>
              </a:prstGeom>
              <a:blipFill>
                <a:blip r:embed="rId15"/>
                <a:stretch>
                  <a:fillRect/>
                </a:stretch>
              </a:blipFill>
            </p:spPr>
            <p:txBody>
              <a:bodyPr/>
              <a:lstStyle/>
              <a:p>
                <a:r>
                  <a:rPr lang="en-US">
                    <a:noFill/>
                  </a:rPr>
                  <a:t> </a:t>
                </a:r>
              </a:p>
            </p:txBody>
          </p:sp>
        </mc:Fallback>
      </mc:AlternateContent>
      <p:sp>
        <p:nvSpPr>
          <p:cNvPr id="13" name="TextBox 12"/>
          <p:cNvSpPr txBox="1"/>
          <p:nvPr/>
        </p:nvSpPr>
        <p:spPr>
          <a:xfrm flipH="1">
            <a:off x="2746052" y="1005454"/>
            <a:ext cx="2826073" cy="461665"/>
          </a:xfrm>
          <a:prstGeom prst="rect">
            <a:avLst/>
          </a:prstGeom>
          <a:noFill/>
        </p:spPr>
        <p:txBody>
          <a:bodyPr wrap="square" rtlCol="0">
            <a:spAutoFit/>
          </a:bodyPr>
          <a:lstStyle/>
          <a:p>
            <a:pPr algn="ctr"/>
            <a:r>
              <a:rPr lang="en-US" sz="2400" b="1" dirty="0"/>
              <a:t>Particle in a box</a:t>
            </a:r>
          </a:p>
        </p:txBody>
      </p:sp>
      <p:sp>
        <p:nvSpPr>
          <p:cNvPr id="22" name="TextBox 21"/>
          <p:cNvSpPr txBox="1"/>
          <p:nvPr/>
        </p:nvSpPr>
        <p:spPr>
          <a:xfrm flipH="1">
            <a:off x="6886575" y="1020008"/>
            <a:ext cx="2826073" cy="461665"/>
          </a:xfrm>
          <a:prstGeom prst="rect">
            <a:avLst/>
          </a:prstGeom>
          <a:noFill/>
        </p:spPr>
        <p:txBody>
          <a:bodyPr wrap="square" rtlCol="0">
            <a:spAutoFit/>
          </a:bodyPr>
          <a:lstStyle/>
          <a:p>
            <a:pPr algn="ctr"/>
            <a:r>
              <a:rPr lang="en-US" sz="2400" b="1" dirty="0"/>
              <a:t>Harmonic oscillator</a:t>
            </a:r>
          </a:p>
        </p:txBody>
      </p:sp>
      <p:grpSp>
        <p:nvGrpSpPr>
          <p:cNvPr id="26" name="Group 25"/>
          <p:cNvGrpSpPr/>
          <p:nvPr/>
        </p:nvGrpSpPr>
        <p:grpSpPr>
          <a:xfrm>
            <a:off x="2893924" y="4384125"/>
            <a:ext cx="3203575" cy="2402681"/>
            <a:chOff x="876299" y="2436018"/>
            <a:chExt cx="3203575" cy="2402681"/>
          </a:xfrm>
        </p:grpSpPr>
        <p:pic>
          <p:nvPicPr>
            <p:cNvPr id="27" name="Picture 2" descr="https://quantum-dynamics-hub.github.io/libra/tutorials/tutorial_metropolis/data/ho/test1/distrib-7.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6299" y="2436018"/>
              <a:ext cx="3203575" cy="24026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p:cNvSpPr txBox="1"/>
                <p:nvPr/>
              </p:nvSpPr>
              <p:spPr>
                <a:xfrm>
                  <a:off x="1974850" y="2762248"/>
                  <a:ext cx="13923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|1</m:t>
                            </m:r>
                          </m:e>
                        </m:d>
                      </m:oMath>
                    </m:oMathPara>
                  </a14:m>
                  <a:endParaRPr lang="en-US" sz="2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1974850" y="2762248"/>
                  <a:ext cx="1392304" cy="430887"/>
                </a:xfrm>
                <a:prstGeom prst="rect">
                  <a:avLst/>
                </a:prstGeom>
                <a:blipFill>
                  <a:blip r:embed="rId18"/>
                  <a:stretch>
                    <a:fillRect/>
                  </a:stretch>
                </a:blipFill>
              </p:spPr>
              <p:txBody>
                <a:bodyPr/>
                <a:lstStyle/>
                <a:p>
                  <a:r>
                    <a:rPr lang="en-US">
                      <a:noFill/>
                    </a:rPr>
                    <a:t> </a:t>
                  </a:r>
                </a:p>
              </p:txBody>
            </p:sp>
          </mc:Fallback>
        </mc:AlternateContent>
      </p:grpSp>
      <p:grpSp>
        <p:nvGrpSpPr>
          <p:cNvPr id="29" name="Group 28"/>
          <p:cNvGrpSpPr/>
          <p:nvPr/>
        </p:nvGrpSpPr>
        <p:grpSpPr>
          <a:xfrm>
            <a:off x="8878481" y="4384125"/>
            <a:ext cx="3122960" cy="2317254"/>
            <a:chOff x="4727574" y="2436018"/>
            <a:chExt cx="3330576" cy="2497932"/>
          </a:xfrm>
        </p:grpSpPr>
        <p:pic>
          <p:nvPicPr>
            <p:cNvPr id="31" name="Picture 4" descr="https://quantum-dynamics-hub.github.io/libra/tutorials/tutorial_metropolis/data/ho/test1/distrib-8.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27574" y="2436018"/>
              <a:ext cx="3330576" cy="24979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2" name="TextBox 31"/>
                <p:cNvSpPr txBox="1"/>
                <p:nvPr/>
              </p:nvSpPr>
              <p:spPr>
                <a:xfrm>
                  <a:off x="5696710" y="2762248"/>
                  <a:ext cx="13923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r>
                              <a:rPr lang="en-US" sz="2800" i="1">
                                <a:latin typeface="Cambria Math" panose="02040503050406030204" pitchFamily="18" charset="0"/>
                              </a:rPr>
                              <m: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|1</m:t>
                            </m:r>
                          </m:e>
                        </m:d>
                      </m:oMath>
                    </m:oMathPara>
                  </a14:m>
                  <a:endParaRPr lang="en-US" sz="2800" dirty="0"/>
                </a:p>
              </p:txBody>
            </p:sp>
          </mc:Choice>
          <mc:Fallback xmlns="">
            <p:sp>
              <p:nvSpPr>
                <p:cNvPr id="32" name="TextBox 31"/>
                <p:cNvSpPr txBox="1">
                  <a:spLocks noRot="1" noChangeAspect="1" noMove="1" noResize="1" noEditPoints="1" noAdjustHandles="1" noChangeArrowheads="1" noChangeShapeType="1" noTextEdit="1"/>
                </p:cNvSpPr>
                <p:nvPr/>
              </p:nvSpPr>
              <p:spPr>
                <a:xfrm>
                  <a:off x="5696710" y="2762248"/>
                  <a:ext cx="1392304" cy="430887"/>
                </a:xfrm>
                <a:prstGeom prst="rect">
                  <a:avLst/>
                </a:prstGeom>
                <a:blipFill>
                  <a:blip r:embed="rId20"/>
                  <a:stretch>
                    <a:fillRect/>
                  </a:stretch>
                </a:blipFill>
              </p:spPr>
              <p:txBody>
                <a:bodyPr/>
                <a:lstStyle/>
                <a:p>
                  <a:r>
                    <a:rPr lang="en-US">
                      <a:noFill/>
                    </a:rPr>
                    <a:t> </a:t>
                  </a:r>
                </a:p>
              </p:txBody>
            </p:sp>
          </mc:Fallback>
        </mc:AlternateContent>
      </p:grpSp>
      <p:pic>
        <p:nvPicPr>
          <p:cNvPr id="33" name="Picture 7" descr="Image result for ub 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DD7033B-91F6-EF1A-C929-EE51FA6B148F}"/>
              </a:ext>
            </a:extLst>
          </p:cNvPr>
          <p:cNvSpPr txBox="1"/>
          <p:nvPr/>
        </p:nvSpPr>
        <p:spPr>
          <a:xfrm>
            <a:off x="1231692" y="142992"/>
            <a:ext cx="8979108" cy="523220"/>
          </a:xfrm>
          <a:prstGeom prst="rect">
            <a:avLst/>
          </a:prstGeom>
          <a:noFill/>
        </p:spPr>
        <p:txBody>
          <a:bodyPr wrap="square" rtlCol="0">
            <a:spAutoFit/>
          </a:bodyPr>
          <a:lstStyle/>
          <a:p>
            <a:pPr algn="ctr"/>
            <a:r>
              <a:rPr lang="en-US" sz="2800" b="1" dirty="0">
                <a:solidFill>
                  <a:srgbClr val="0070C0"/>
                </a:solidFill>
              </a:rPr>
              <a:t>Initial Conditions: Metropolis Sampling</a:t>
            </a:r>
          </a:p>
        </p:txBody>
      </p:sp>
    </p:spTree>
    <p:extLst>
      <p:ext uri="{BB962C8B-B14F-4D97-AF65-F5344CB8AC3E}">
        <p14:creationId xmlns:p14="http://schemas.microsoft.com/office/powerpoint/2010/main" val="13964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3395" y="1305495"/>
            <a:ext cx="10551856"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Make your methods broadly available (mutually advertise)</a:t>
            </a:r>
          </a:p>
          <a:p>
            <a:pPr marL="285750" indent="-285750">
              <a:buFont typeface="Arial" panose="020B0604020202020204" pitchFamily="34" charset="0"/>
              <a:buChar char="•"/>
            </a:pPr>
            <a:r>
              <a:rPr lang="en-US" sz="2800" dirty="0"/>
              <a:t>Be listed on the developers/contributors lists, get credentials, get citations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Make your methods compatible with other methods, enable easier interfacing – this facilitates new methods developments</a:t>
            </a:r>
          </a:p>
          <a:p>
            <a:pPr marL="285750" indent="-285750">
              <a:buFont typeface="Arial" panose="020B0604020202020204" pitchFamily="34" charset="0"/>
              <a:buChar char="•"/>
            </a:pPr>
            <a:r>
              <a:rPr lang="en-US" sz="2800" dirty="0"/>
              <a:t>Take advantage of other methods/functions/data types available in the same code – learn once then swim</a:t>
            </a:r>
          </a:p>
          <a:p>
            <a:pPr marL="285750" indent="-285750">
              <a:buFont typeface="Arial" panose="020B0604020202020204" pitchFamily="34" charset="0"/>
              <a:buChar char="•"/>
            </a:pPr>
            <a:r>
              <a:rPr lang="en-US" sz="2800" dirty="0"/>
              <a:t>Take advantage of improvements of other parts of the code</a:t>
            </a:r>
          </a:p>
          <a:p>
            <a:pPr marL="285750" indent="-285750">
              <a:buFont typeface="Arial" panose="020B0604020202020204" pitchFamily="34" charset="0"/>
              <a:buChar char="•"/>
            </a:pPr>
            <a:r>
              <a:rPr lang="en-US" sz="2800" dirty="0"/>
              <a:t>Mutually ensure best standards and facilitate bug discovery/testing</a:t>
            </a:r>
          </a:p>
          <a:p>
            <a:pPr marL="285750" indent="-285750">
              <a:buFont typeface="Arial" panose="020B0604020202020204" pitchFamily="34" charset="0"/>
              <a:buChar char="•"/>
            </a:pPr>
            <a:endParaRPr lang="en-US" sz="2800" dirty="0"/>
          </a:p>
        </p:txBody>
      </p:sp>
      <p:pic>
        <p:nvPicPr>
          <p:cNvPr id="6"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5BB7497-EBD3-8E1B-D087-AF146D8B5CBB}"/>
              </a:ext>
            </a:extLst>
          </p:cNvPr>
          <p:cNvSpPr txBox="1"/>
          <p:nvPr/>
        </p:nvSpPr>
        <p:spPr>
          <a:xfrm>
            <a:off x="1338274" y="134471"/>
            <a:ext cx="8979108" cy="523220"/>
          </a:xfrm>
          <a:prstGeom prst="rect">
            <a:avLst/>
          </a:prstGeom>
          <a:noFill/>
        </p:spPr>
        <p:txBody>
          <a:bodyPr wrap="square" rtlCol="0">
            <a:spAutoFit/>
          </a:bodyPr>
          <a:lstStyle/>
          <a:p>
            <a:pPr algn="ctr"/>
            <a:r>
              <a:rPr lang="en-US" sz="2800" b="1" dirty="0">
                <a:solidFill>
                  <a:srgbClr val="0070C0"/>
                </a:solidFill>
              </a:rPr>
              <a:t>Why Contribute?</a:t>
            </a:r>
          </a:p>
        </p:txBody>
      </p:sp>
    </p:spTree>
    <p:extLst>
      <p:ext uri="{BB962C8B-B14F-4D97-AF65-F5344CB8AC3E}">
        <p14:creationId xmlns:p14="http://schemas.microsoft.com/office/powerpoint/2010/main" val="68781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stretch>
            <a:fillRect/>
          </a:stretch>
        </p:blipFill>
        <p:spPr>
          <a:xfrm>
            <a:off x="85245" y="1196662"/>
            <a:ext cx="5924550" cy="2096891"/>
          </a:xfrm>
          <a:prstGeom prst="rect">
            <a:avLst/>
          </a:prstGeom>
        </p:spPr>
      </p:pic>
      <p:sp>
        <p:nvSpPr>
          <p:cNvPr id="7" name="Rectangle 6"/>
          <p:cNvSpPr/>
          <p:nvPr/>
        </p:nvSpPr>
        <p:spPr>
          <a:xfrm>
            <a:off x="140795" y="3731371"/>
            <a:ext cx="5433410" cy="369332"/>
          </a:xfrm>
          <a:prstGeom prst="rect">
            <a:avLst/>
          </a:prstGeom>
        </p:spPr>
        <p:txBody>
          <a:bodyPr wrap="none">
            <a:spAutoFit/>
          </a:bodyPr>
          <a:lstStyle/>
          <a:p>
            <a:r>
              <a:rPr lang="en-US" dirty="0">
                <a:hlinkClick r:id="rId4"/>
              </a:rPr>
              <a:t>https://github.com/amber-jain-group-iitb/heom_amber</a:t>
            </a:r>
            <a:r>
              <a:rPr lang="en-US" dirty="0"/>
              <a:t> </a:t>
            </a:r>
          </a:p>
        </p:txBody>
      </p:sp>
      <p:sp>
        <p:nvSpPr>
          <p:cNvPr id="8" name="TextBox 7"/>
          <p:cNvSpPr txBox="1"/>
          <p:nvPr/>
        </p:nvSpPr>
        <p:spPr>
          <a:xfrm>
            <a:off x="140795" y="4305300"/>
            <a:ext cx="5813451" cy="2246769"/>
          </a:xfrm>
          <a:prstGeom prst="rect">
            <a:avLst/>
          </a:prstGeom>
          <a:noFill/>
        </p:spPr>
        <p:txBody>
          <a:bodyPr wrap="none" rtlCol="0">
            <a:spAutoFit/>
          </a:bodyPr>
          <a:lstStyle/>
          <a:p>
            <a:r>
              <a:rPr lang="en-US" sz="2000" dirty="0">
                <a:solidFill>
                  <a:srgbClr val="FF0000"/>
                </a:solidFill>
              </a:rPr>
              <a:t>Before:</a:t>
            </a:r>
          </a:p>
          <a:p>
            <a:pPr marL="285750" indent="-285750">
              <a:buFont typeface="Arial" panose="020B0604020202020204" pitchFamily="34" charset="0"/>
              <a:buChar char="•"/>
            </a:pPr>
            <a:r>
              <a:rPr lang="en-US" sz="2000" dirty="0"/>
              <a:t>hard-coded inputs (recompile for all parameters)</a:t>
            </a:r>
          </a:p>
          <a:p>
            <a:pPr marL="285750" indent="-285750">
              <a:buFont typeface="Arial" panose="020B0604020202020204" pitchFamily="34" charset="0"/>
              <a:buChar char="•"/>
            </a:pPr>
            <a:r>
              <a:rPr lang="en-US" sz="2000" dirty="0"/>
              <a:t>Fortran into executable</a:t>
            </a:r>
          </a:p>
          <a:p>
            <a:pPr marL="285750" indent="-285750">
              <a:buFont typeface="Arial" panose="020B0604020202020204" pitchFamily="34" charset="0"/>
              <a:buChar char="•"/>
            </a:pPr>
            <a:endParaRPr lang="en-US" sz="2000" dirty="0"/>
          </a:p>
          <a:p>
            <a:r>
              <a:rPr lang="en-US" sz="2000" dirty="0">
                <a:solidFill>
                  <a:srgbClr val="0000FF"/>
                </a:solidFill>
              </a:rPr>
              <a:t>After:</a:t>
            </a:r>
          </a:p>
          <a:p>
            <a:pPr marL="285750" indent="-285750">
              <a:buFont typeface="Arial" panose="020B0604020202020204" pitchFamily="34" charset="0"/>
              <a:buChar char="•"/>
            </a:pPr>
            <a:r>
              <a:rPr lang="en-US" sz="2000" dirty="0"/>
              <a:t>General-purpose code, any inputs</a:t>
            </a:r>
          </a:p>
          <a:p>
            <a:pPr marL="285750" indent="-285750">
              <a:buFont typeface="Arial" panose="020B0604020202020204" pitchFamily="34" charset="0"/>
              <a:buChar char="•"/>
            </a:pPr>
            <a:r>
              <a:rPr lang="en-US" sz="2000" dirty="0"/>
              <a:t>Python/C++, integrate with the plotting scripts, etc.</a:t>
            </a:r>
          </a:p>
        </p:txBody>
      </p:sp>
      <p:pic>
        <p:nvPicPr>
          <p:cNvPr id="9" name="Picture 8"/>
          <p:cNvPicPr>
            <a:picLocks noChangeAspect="1"/>
          </p:cNvPicPr>
          <p:nvPr/>
        </p:nvPicPr>
        <p:blipFill>
          <a:blip r:embed="rId5"/>
          <a:stretch>
            <a:fillRect/>
          </a:stretch>
        </p:blipFill>
        <p:spPr>
          <a:xfrm>
            <a:off x="6096000" y="1213283"/>
            <a:ext cx="5580529" cy="3870641"/>
          </a:xfrm>
          <a:prstGeom prst="rect">
            <a:avLst/>
          </a:prstGeom>
        </p:spPr>
      </p:pic>
      <p:sp>
        <p:nvSpPr>
          <p:cNvPr id="10" name="TextBox 9"/>
          <p:cNvSpPr txBox="1"/>
          <p:nvPr/>
        </p:nvSpPr>
        <p:spPr>
          <a:xfrm>
            <a:off x="6695481" y="5490332"/>
            <a:ext cx="4950651"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create a pull-request</a:t>
            </a:r>
          </a:p>
          <a:p>
            <a:pPr marL="285750" indent="-285750">
              <a:buFont typeface="Arial" panose="020B0604020202020204" pitchFamily="34" charset="0"/>
              <a:buChar char="•"/>
            </a:pPr>
            <a:r>
              <a:rPr lang="en-US" sz="2400" dirty="0"/>
              <a:t>open an issue</a:t>
            </a:r>
          </a:p>
          <a:p>
            <a:pPr marL="285750" indent="-285750">
              <a:buFont typeface="Arial" panose="020B0604020202020204" pitchFamily="34" charset="0"/>
              <a:buChar char="•"/>
            </a:pPr>
            <a:r>
              <a:rPr lang="en-US" sz="2400" dirty="0"/>
              <a:t>start a discussion (haven’t tried yet)</a:t>
            </a:r>
          </a:p>
        </p:txBody>
      </p:sp>
      <p:sp>
        <p:nvSpPr>
          <p:cNvPr id="2" name="TextBox 1">
            <a:extLst>
              <a:ext uri="{FF2B5EF4-FFF2-40B4-BE49-F238E27FC236}">
                <a16:creationId xmlns:a16="http://schemas.microsoft.com/office/drawing/2014/main" id="{F95C3047-E5B2-D07A-351A-0E314AA48C74}"/>
              </a:ext>
            </a:extLst>
          </p:cNvPr>
          <p:cNvSpPr txBox="1"/>
          <p:nvPr/>
        </p:nvSpPr>
        <p:spPr>
          <a:xfrm>
            <a:off x="1520241" y="167339"/>
            <a:ext cx="8979108" cy="523220"/>
          </a:xfrm>
          <a:prstGeom prst="rect">
            <a:avLst/>
          </a:prstGeom>
          <a:noFill/>
        </p:spPr>
        <p:txBody>
          <a:bodyPr wrap="square" rtlCol="0">
            <a:spAutoFit/>
          </a:bodyPr>
          <a:lstStyle/>
          <a:p>
            <a:pPr algn="ctr"/>
            <a:r>
              <a:rPr lang="en-US" sz="2800" b="1" dirty="0">
                <a:solidFill>
                  <a:srgbClr val="0070C0"/>
                </a:solidFill>
              </a:rPr>
              <a:t>How to Contribute?</a:t>
            </a:r>
          </a:p>
        </p:txBody>
      </p:sp>
    </p:spTree>
    <p:extLst>
      <p:ext uri="{BB962C8B-B14F-4D97-AF65-F5344CB8AC3E}">
        <p14:creationId xmlns:p14="http://schemas.microsoft.com/office/powerpoint/2010/main" val="3629122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2450" y="1555189"/>
            <a:ext cx="5543550" cy="1200329"/>
          </a:xfrm>
          <a:prstGeom prst="rect">
            <a:avLst/>
          </a:prstGeom>
        </p:spPr>
        <p:txBody>
          <a:bodyPr wrap="square">
            <a:spAutoFit/>
          </a:bodyPr>
          <a:lstStyle/>
          <a:p>
            <a:r>
              <a:rPr lang="en-US" sz="2400" dirty="0">
                <a:hlinkClick r:id="rId2"/>
              </a:rPr>
              <a:t>https://compchem-cybertraining.github.io/Cyber_Training_Workshop_2023</a:t>
            </a:r>
            <a:r>
              <a:rPr lang="en-US" sz="2400" dirty="0"/>
              <a:t>  </a:t>
            </a:r>
          </a:p>
        </p:txBody>
      </p:sp>
      <p:pic>
        <p:nvPicPr>
          <p:cNvPr id="6" name="Picture 7" descr="Image result for ub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52450" y="1104900"/>
            <a:ext cx="3154197" cy="461665"/>
          </a:xfrm>
          <a:prstGeom prst="rect">
            <a:avLst/>
          </a:prstGeom>
          <a:noFill/>
        </p:spPr>
        <p:txBody>
          <a:bodyPr wrap="none" rtlCol="0">
            <a:spAutoFit/>
          </a:bodyPr>
          <a:lstStyle/>
          <a:p>
            <a:r>
              <a:rPr lang="en-US" sz="2400" b="1" dirty="0"/>
              <a:t>All the details are here:</a:t>
            </a:r>
          </a:p>
        </p:txBody>
      </p:sp>
      <p:sp>
        <p:nvSpPr>
          <p:cNvPr id="8" name="TextBox 7"/>
          <p:cNvSpPr txBox="1"/>
          <p:nvPr/>
        </p:nvSpPr>
        <p:spPr>
          <a:xfrm>
            <a:off x="552450" y="3319367"/>
            <a:ext cx="1495922" cy="461665"/>
          </a:xfrm>
          <a:prstGeom prst="rect">
            <a:avLst/>
          </a:prstGeom>
          <a:noFill/>
        </p:spPr>
        <p:txBody>
          <a:bodyPr wrap="none" rtlCol="0">
            <a:spAutoFit/>
          </a:bodyPr>
          <a:lstStyle/>
          <a:p>
            <a:r>
              <a:rPr lang="en-US" sz="2400" b="1" dirty="0"/>
              <a:t>Join </a:t>
            </a:r>
            <a:r>
              <a:rPr lang="en-US" sz="2400" b="1" dirty="0">
                <a:solidFill>
                  <a:srgbClr val="0000FF"/>
                </a:solidFill>
              </a:rPr>
              <a:t>Slack</a:t>
            </a:r>
            <a:r>
              <a:rPr lang="en-US" sz="2400" b="1" dirty="0"/>
              <a:t>:</a:t>
            </a:r>
          </a:p>
        </p:txBody>
      </p:sp>
      <p:sp>
        <p:nvSpPr>
          <p:cNvPr id="9" name="Rectangle 8"/>
          <p:cNvSpPr/>
          <p:nvPr/>
        </p:nvSpPr>
        <p:spPr>
          <a:xfrm>
            <a:off x="385301" y="5102756"/>
            <a:ext cx="11191874" cy="400110"/>
          </a:xfrm>
          <a:prstGeom prst="rect">
            <a:avLst/>
          </a:prstGeom>
        </p:spPr>
        <p:txBody>
          <a:bodyPr wrap="square">
            <a:spAutoFit/>
          </a:bodyPr>
          <a:lstStyle/>
          <a:p>
            <a:r>
              <a:rPr lang="en-US" sz="2000" dirty="0">
                <a:hlinkClick r:id="rId4"/>
              </a:rPr>
              <a:t>https://join.slack.com/t/quantumdynamicshub/shared_invite/zt-mjbhjssx-GGhsbYHxeBMvhmumK_j7LA</a:t>
            </a:r>
            <a:endParaRPr lang="en-US" sz="2000" dirty="0"/>
          </a:p>
        </p:txBody>
      </p:sp>
      <p:sp>
        <p:nvSpPr>
          <p:cNvPr id="10" name="TextBox 9"/>
          <p:cNvSpPr txBox="1"/>
          <p:nvPr/>
        </p:nvSpPr>
        <p:spPr>
          <a:xfrm>
            <a:off x="385301" y="3821497"/>
            <a:ext cx="9018431"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Members can invite new members</a:t>
            </a:r>
          </a:p>
          <a:p>
            <a:pPr marL="285750" indent="-285750">
              <a:buFont typeface="Arial" panose="020B0604020202020204" pitchFamily="34" charset="0"/>
              <a:buChar char="•"/>
            </a:pPr>
            <a:r>
              <a:rPr lang="en-US" sz="2400" dirty="0"/>
              <a:t>Private and public channels, direct (private) messages, conversations</a:t>
            </a:r>
          </a:p>
          <a:p>
            <a:pPr marL="285750" indent="-285750">
              <a:buFont typeface="Arial" panose="020B0604020202020204" pitchFamily="34" charset="0"/>
              <a:buChar char="•"/>
            </a:pPr>
            <a:r>
              <a:rPr lang="en-US" sz="2400" dirty="0"/>
              <a:t>Any time, no strings attached</a:t>
            </a:r>
          </a:p>
        </p:txBody>
      </p:sp>
      <p:sp>
        <p:nvSpPr>
          <p:cNvPr id="11" name="TextBox 10"/>
          <p:cNvSpPr txBox="1"/>
          <p:nvPr/>
        </p:nvSpPr>
        <p:spPr>
          <a:xfrm>
            <a:off x="3024980" y="5487640"/>
            <a:ext cx="8028929" cy="1200329"/>
          </a:xfrm>
          <a:prstGeom prst="rect">
            <a:avLst/>
          </a:prstGeom>
          <a:noFill/>
        </p:spPr>
        <p:txBody>
          <a:bodyPr wrap="none" rtlCol="0">
            <a:spAutoFit/>
          </a:bodyPr>
          <a:lstStyle/>
          <a:p>
            <a:r>
              <a:rPr lang="en-US" sz="2400" b="1" dirty="0">
                <a:solidFill>
                  <a:srgbClr val="FF0000"/>
                </a:solidFill>
              </a:rPr>
              <a:t>VPN and Accounts</a:t>
            </a:r>
            <a:r>
              <a:rPr lang="en-US" sz="2400" dirty="0"/>
              <a:t>:</a:t>
            </a:r>
          </a:p>
          <a:p>
            <a:pPr marL="342900" indent="-342900">
              <a:buFont typeface="Arial" panose="020B0604020202020204" pitchFamily="34" charset="0"/>
              <a:buChar char="•"/>
            </a:pPr>
            <a:r>
              <a:rPr lang="en-US" sz="2400" dirty="0"/>
              <a:t>2-factor authentication</a:t>
            </a:r>
          </a:p>
          <a:p>
            <a:pPr marL="342900" indent="-342900">
              <a:buFont typeface="Arial" panose="020B0604020202020204" pitchFamily="34" charset="0"/>
              <a:buChar char="•"/>
            </a:pPr>
            <a:r>
              <a:rPr lang="en-US" sz="2400" dirty="0"/>
              <a:t>submit a ticket: </a:t>
            </a:r>
            <a:r>
              <a:rPr lang="en-US" sz="2400" dirty="0">
                <a:hlinkClick r:id="rId5"/>
              </a:rPr>
              <a:t>https://ubccr.freshdesk.com/support/home</a:t>
            </a:r>
            <a:r>
              <a:rPr lang="en-US" sz="2400" dirty="0"/>
              <a:t> </a:t>
            </a:r>
          </a:p>
        </p:txBody>
      </p:sp>
      <p:pic>
        <p:nvPicPr>
          <p:cNvPr id="14" name="Picture 13">
            <a:extLst>
              <a:ext uri="{FF2B5EF4-FFF2-40B4-BE49-F238E27FC236}">
                <a16:creationId xmlns:a16="http://schemas.microsoft.com/office/drawing/2014/main" id="{2C58DECF-E3AA-8DC4-6DED-E97179A469D3}"/>
              </a:ext>
            </a:extLst>
          </p:cNvPr>
          <p:cNvPicPr>
            <a:picLocks noChangeAspect="1"/>
          </p:cNvPicPr>
          <p:nvPr/>
        </p:nvPicPr>
        <p:blipFill>
          <a:blip r:embed="rId6"/>
          <a:stretch>
            <a:fillRect/>
          </a:stretch>
        </p:blipFill>
        <p:spPr>
          <a:xfrm>
            <a:off x="6116451" y="873093"/>
            <a:ext cx="5690248" cy="3261789"/>
          </a:xfrm>
          <a:prstGeom prst="rect">
            <a:avLst/>
          </a:prstGeom>
        </p:spPr>
      </p:pic>
      <p:sp>
        <p:nvSpPr>
          <p:cNvPr id="15" name="TextBox 14">
            <a:extLst>
              <a:ext uri="{FF2B5EF4-FFF2-40B4-BE49-F238E27FC236}">
                <a16:creationId xmlns:a16="http://schemas.microsoft.com/office/drawing/2014/main" id="{5521386E-A14A-408B-9620-B3572A08B81F}"/>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The Plan &amp; Resource</a:t>
            </a:r>
          </a:p>
        </p:txBody>
      </p:sp>
    </p:spTree>
    <p:extLst>
      <p:ext uri="{BB962C8B-B14F-4D97-AF65-F5344CB8AC3E}">
        <p14:creationId xmlns:p14="http://schemas.microsoft.com/office/powerpoint/2010/main" val="2813613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FD1FDD5-5E1B-577C-B899-C15295B5E2D9}"/>
              </a:ext>
            </a:extLst>
          </p:cNvPr>
          <p:cNvPicPr>
            <a:picLocks noChangeAspect="1"/>
          </p:cNvPicPr>
          <p:nvPr/>
        </p:nvPicPr>
        <p:blipFill>
          <a:blip r:embed="rId3"/>
          <a:stretch>
            <a:fillRect/>
          </a:stretch>
        </p:blipFill>
        <p:spPr>
          <a:xfrm>
            <a:off x="1058434" y="987974"/>
            <a:ext cx="10624798" cy="3268134"/>
          </a:xfrm>
          <a:prstGeom prst="rect">
            <a:avLst/>
          </a:prstGeom>
        </p:spPr>
      </p:pic>
      <p:sp>
        <p:nvSpPr>
          <p:cNvPr id="9" name="TextBox 8">
            <a:extLst>
              <a:ext uri="{FF2B5EF4-FFF2-40B4-BE49-F238E27FC236}">
                <a16:creationId xmlns:a16="http://schemas.microsoft.com/office/drawing/2014/main" id="{632C852E-90B5-0D70-DFBB-8E834BFF8E65}"/>
              </a:ext>
            </a:extLst>
          </p:cNvPr>
          <p:cNvSpPr txBox="1"/>
          <p:nvPr/>
        </p:nvSpPr>
        <p:spPr>
          <a:xfrm>
            <a:off x="7767352" y="5974049"/>
            <a:ext cx="2757486" cy="461665"/>
          </a:xfrm>
          <a:prstGeom prst="rect">
            <a:avLst/>
          </a:prstGeom>
          <a:noFill/>
        </p:spPr>
        <p:txBody>
          <a:bodyPr wrap="none" rtlCol="0">
            <a:spAutoFit/>
          </a:bodyPr>
          <a:lstStyle/>
          <a:p>
            <a:r>
              <a:rPr lang="en-US" sz="2400" dirty="0"/>
              <a:t>Mohammad </a:t>
            </a:r>
            <a:r>
              <a:rPr lang="en-US" sz="2400" dirty="0" err="1"/>
              <a:t>Shakiba</a:t>
            </a:r>
            <a:endParaRPr lang="en-US" sz="2400" dirty="0"/>
          </a:p>
        </p:txBody>
      </p:sp>
      <p:pic>
        <p:nvPicPr>
          <p:cNvPr id="10" name="Picture 9">
            <a:extLst>
              <a:ext uri="{FF2B5EF4-FFF2-40B4-BE49-F238E27FC236}">
                <a16:creationId xmlns:a16="http://schemas.microsoft.com/office/drawing/2014/main" id="{3FF9FEC6-A1E0-2C73-9EEB-3B30C7D37BF5}"/>
              </a:ext>
            </a:extLst>
          </p:cNvPr>
          <p:cNvPicPr>
            <a:picLocks noChangeAspect="1"/>
          </p:cNvPicPr>
          <p:nvPr/>
        </p:nvPicPr>
        <p:blipFill>
          <a:blip r:embed="rId4"/>
          <a:stretch>
            <a:fillRect/>
          </a:stretch>
        </p:blipFill>
        <p:spPr>
          <a:xfrm>
            <a:off x="6471851" y="4260255"/>
            <a:ext cx="1176190" cy="2102439"/>
          </a:xfrm>
          <a:prstGeom prst="rect">
            <a:avLst/>
          </a:prstGeom>
        </p:spPr>
      </p:pic>
      <p:sp>
        <p:nvSpPr>
          <p:cNvPr id="11" name="TextBox 10">
            <a:extLst>
              <a:ext uri="{FF2B5EF4-FFF2-40B4-BE49-F238E27FC236}">
                <a16:creationId xmlns:a16="http://schemas.microsoft.com/office/drawing/2014/main" id="{771821E8-4DA2-352C-97ED-32C4A62444DA}"/>
              </a:ext>
            </a:extLst>
          </p:cNvPr>
          <p:cNvSpPr txBox="1"/>
          <p:nvPr/>
        </p:nvSpPr>
        <p:spPr>
          <a:xfrm>
            <a:off x="6059544" y="6385935"/>
            <a:ext cx="2000804" cy="461665"/>
          </a:xfrm>
          <a:prstGeom prst="rect">
            <a:avLst/>
          </a:prstGeom>
          <a:noFill/>
        </p:spPr>
        <p:txBody>
          <a:bodyPr wrap="none" rtlCol="0">
            <a:spAutoFit/>
          </a:bodyPr>
          <a:lstStyle/>
          <a:p>
            <a:r>
              <a:rPr lang="en-US" sz="2400" dirty="0"/>
              <a:t>Alexey </a:t>
            </a:r>
            <a:r>
              <a:rPr lang="en-US" sz="2400" dirty="0" err="1"/>
              <a:t>Akimov</a:t>
            </a:r>
            <a:endParaRPr lang="en-US" sz="2400" dirty="0"/>
          </a:p>
        </p:txBody>
      </p:sp>
      <p:pic>
        <p:nvPicPr>
          <p:cNvPr id="12" name="Picture 14" descr="logo1">
            <a:extLst>
              <a:ext uri="{FF2B5EF4-FFF2-40B4-BE49-F238E27FC236}">
                <a16:creationId xmlns:a16="http://schemas.microsoft.com/office/drawing/2014/main" id="{0F604C1F-9509-CF8B-19AE-02589E0121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6879" y="4108488"/>
            <a:ext cx="1956540" cy="8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A8B5E88-5DCA-5916-3F6A-5E7965A9E63C}"/>
              </a:ext>
            </a:extLst>
          </p:cNvPr>
          <p:cNvSpPr txBox="1"/>
          <p:nvPr/>
        </p:nvSpPr>
        <p:spPr>
          <a:xfrm>
            <a:off x="61481" y="5056128"/>
            <a:ext cx="5417575" cy="369332"/>
          </a:xfrm>
          <a:prstGeom prst="rect">
            <a:avLst/>
          </a:prstGeom>
          <a:noFill/>
        </p:spPr>
        <p:txBody>
          <a:bodyPr wrap="square">
            <a:spAutoFit/>
          </a:bodyPr>
          <a:lstStyle/>
          <a:p>
            <a:r>
              <a:rPr lang="en-US" dirty="0">
                <a:hlinkClick r:id="rId6"/>
              </a:rPr>
              <a:t>https://github.com/Quantum-Dynamics-Hub/libra-code</a:t>
            </a:r>
            <a:r>
              <a:rPr lang="en-US" dirty="0"/>
              <a:t> </a:t>
            </a:r>
          </a:p>
        </p:txBody>
      </p:sp>
      <p:sp>
        <p:nvSpPr>
          <p:cNvPr id="15" name="TextBox 14">
            <a:extLst>
              <a:ext uri="{FF2B5EF4-FFF2-40B4-BE49-F238E27FC236}">
                <a16:creationId xmlns:a16="http://schemas.microsoft.com/office/drawing/2014/main" id="{1B89E959-ECA7-97D5-5B95-4BE46C0B0835}"/>
              </a:ext>
            </a:extLst>
          </p:cNvPr>
          <p:cNvSpPr txBox="1"/>
          <p:nvPr/>
        </p:nvSpPr>
        <p:spPr>
          <a:xfrm>
            <a:off x="248917" y="4305446"/>
            <a:ext cx="809517" cy="461665"/>
          </a:xfrm>
          <a:prstGeom prst="rect">
            <a:avLst/>
          </a:prstGeom>
          <a:noFill/>
        </p:spPr>
        <p:txBody>
          <a:bodyPr wrap="none" rtlCol="0">
            <a:spAutoFit/>
          </a:bodyPr>
          <a:lstStyle/>
          <a:p>
            <a:r>
              <a:rPr lang="en-US" sz="2400" b="1" dirty="0"/>
              <a:t>Libra</a:t>
            </a:r>
          </a:p>
        </p:txBody>
      </p:sp>
      <p:sp>
        <p:nvSpPr>
          <p:cNvPr id="19" name="TextBox 18">
            <a:extLst>
              <a:ext uri="{FF2B5EF4-FFF2-40B4-BE49-F238E27FC236}">
                <a16:creationId xmlns:a16="http://schemas.microsoft.com/office/drawing/2014/main" id="{81694E7B-BDCB-61D4-FD31-8F37A8424FAF}"/>
              </a:ext>
            </a:extLst>
          </p:cNvPr>
          <p:cNvSpPr txBox="1"/>
          <p:nvPr/>
        </p:nvSpPr>
        <p:spPr>
          <a:xfrm>
            <a:off x="61481" y="5685360"/>
            <a:ext cx="5926364" cy="369332"/>
          </a:xfrm>
          <a:prstGeom prst="rect">
            <a:avLst/>
          </a:prstGeom>
          <a:noFill/>
        </p:spPr>
        <p:txBody>
          <a:bodyPr wrap="square">
            <a:spAutoFit/>
          </a:bodyPr>
          <a:lstStyle/>
          <a:p>
            <a:r>
              <a:rPr lang="en-US" dirty="0">
                <a:hlinkClick r:id="rId7"/>
              </a:rPr>
              <a:t>https://github.com/compchem-cybertraining/Tutorials_Libra</a:t>
            </a:r>
            <a:r>
              <a:rPr lang="en-US" dirty="0"/>
              <a:t> </a:t>
            </a:r>
          </a:p>
        </p:txBody>
      </p:sp>
      <p:sp>
        <p:nvSpPr>
          <p:cNvPr id="21" name="TextBox 20">
            <a:extLst>
              <a:ext uri="{FF2B5EF4-FFF2-40B4-BE49-F238E27FC236}">
                <a16:creationId xmlns:a16="http://schemas.microsoft.com/office/drawing/2014/main" id="{D5394B46-D2F5-BE02-C990-66B87ABBC957}"/>
              </a:ext>
            </a:extLst>
          </p:cNvPr>
          <p:cNvSpPr txBox="1"/>
          <p:nvPr/>
        </p:nvSpPr>
        <p:spPr>
          <a:xfrm>
            <a:off x="0" y="5974049"/>
            <a:ext cx="6830931" cy="369332"/>
          </a:xfrm>
          <a:prstGeom prst="rect">
            <a:avLst/>
          </a:prstGeom>
          <a:noFill/>
        </p:spPr>
        <p:txBody>
          <a:bodyPr wrap="square">
            <a:spAutoFit/>
          </a:bodyPr>
          <a:lstStyle/>
          <a:p>
            <a:r>
              <a:rPr lang="en-US" dirty="0">
                <a:hlinkClick r:id="rId8"/>
              </a:rPr>
              <a:t>https://github.com/compchem-cybertraining/Tutorials_DFTB_plus</a:t>
            </a:r>
            <a:r>
              <a:rPr lang="en-US" dirty="0"/>
              <a:t> </a:t>
            </a:r>
          </a:p>
        </p:txBody>
      </p:sp>
      <p:sp>
        <p:nvSpPr>
          <p:cNvPr id="23" name="TextBox 22">
            <a:extLst>
              <a:ext uri="{FF2B5EF4-FFF2-40B4-BE49-F238E27FC236}">
                <a16:creationId xmlns:a16="http://schemas.microsoft.com/office/drawing/2014/main" id="{F3162B63-49E5-2A79-F5F9-315A0799F747}"/>
              </a:ext>
            </a:extLst>
          </p:cNvPr>
          <p:cNvSpPr txBox="1"/>
          <p:nvPr/>
        </p:nvSpPr>
        <p:spPr>
          <a:xfrm>
            <a:off x="61481" y="6349700"/>
            <a:ext cx="6164826" cy="369332"/>
          </a:xfrm>
          <a:prstGeom prst="rect">
            <a:avLst/>
          </a:prstGeom>
          <a:noFill/>
        </p:spPr>
        <p:txBody>
          <a:bodyPr wrap="square">
            <a:spAutoFit/>
          </a:bodyPr>
          <a:lstStyle/>
          <a:p>
            <a:r>
              <a:rPr lang="en-US" dirty="0">
                <a:hlinkClick r:id="rId9"/>
              </a:rPr>
              <a:t>https://github.com/compchem-cybertraining/Tutorials_CP2K</a:t>
            </a:r>
            <a:r>
              <a:rPr lang="en-US" dirty="0"/>
              <a:t> </a:t>
            </a:r>
          </a:p>
        </p:txBody>
      </p:sp>
      <p:pic>
        <p:nvPicPr>
          <p:cNvPr id="25" name="Picture 24" descr="A person with short dark hair wearing a plaid shirt&#10;&#10;Description automatically generated with low confidence">
            <a:extLst>
              <a:ext uri="{FF2B5EF4-FFF2-40B4-BE49-F238E27FC236}">
                <a16:creationId xmlns:a16="http://schemas.microsoft.com/office/drawing/2014/main" id="{F2206C7F-E784-5CEA-48C9-CCC21954F70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58328" y="4320425"/>
            <a:ext cx="1587937" cy="1593230"/>
          </a:xfrm>
          <a:prstGeom prst="rect">
            <a:avLst/>
          </a:prstGeom>
        </p:spPr>
      </p:pic>
      <p:pic>
        <p:nvPicPr>
          <p:cNvPr id="29" name="Picture 28" descr="A picture containing human face, clothing, person, chin&#10;&#10;Description automatically generated">
            <a:extLst>
              <a:ext uri="{FF2B5EF4-FFF2-40B4-BE49-F238E27FC236}">
                <a16:creationId xmlns:a16="http://schemas.microsoft.com/office/drawing/2014/main" id="{B6E87789-9C64-11B4-F5BB-7A9E2F69E0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49531" y="4201943"/>
            <a:ext cx="1776418" cy="1776418"/>
          </a:xfrm>
          <a:prstGeom prst="rect">
            <a:avLst/>
          </a:prstGeom>
        </p:spPr>
      </p:pic>
      <p:sp>
        <p:nvSpPr>
          <p:cNvPr id="30" name="TextBox 29">
            <a:extLst>
              <a:ext uri="{FF2B5EF4-FFF2-40B4-BE49-F238E27FC236}">
                <a16:creationId xmlns:a16="http://schemas.microsoft.com/office/drawing/2014/main" id="{601F0007-F445-4610-A22E-9F73A89E52C9}"/>
              </a:ext>
            </a:extLst>
          </p:cNvPr>
          <p:cNvSpPr txBox="1"/>
          <p:nvPr/>
        </p:nvSpPr>
        <p:spPr>
          <a:xfrm>
            <a:off x="10007720" y="6336155"/>
            <a:ext cx="1962397" cy="461665"/>
          </a:xfrm>
          <a:prstGeom prst="rect">
            <a:avLst/>
          </a:prstGeom>
          <a:noFill/>
        </p:spPr>
        <p:txBody>
          <a:bodyPr wrap="none" rtlCol="0">
            <a:spAutoFit/>
          </a:bodyPr>
          <a:lstStyle/>
          <a:p>
            <a:r>
              <a:rPr lang="en-US" sz="2400" dirty="0" err="1"/>
              <a:t>Qingxin</a:t>
            </a:r>
            <a:r>
              <a:rPr lang="en-US" sz="2400" dirty="0"/>
              <a:t> Zhang</a:t>
            </a:r>
          </a:p>
        </p:txBody>
      </p:sp>
      <p:sp>
        <p:nvSpPr>
          <p:cNvPr id="32" name="TextBox 31">
            <a:extLst>
              <a:ext uri="{FF2B5EF4-FFF2-40B4-BE49-F238E27FC236}">
                <a16:creationId xmlns:a16="http://schemas.microsoft.com/office/drawing/2014/main" id="{C8DE4C8A-DF06-51E1-11A4-A29A43E0C046}"/>
              </a:ext>
            </a:extLst>
          </p:cNvPr>
          <p:cNvSpPr txBox="1"/>
          <p:nvPr/>
        </p:nvSpPr>
        <p:spPr>
          <a:xfrm>
            <a:off x="99638" y="5402042"/>
            <a:ext cx="6120580" cy="276999"/>
          </a:xfrm>
          <a:prstGeom prst="rect">
            <a:avLst/>
          </a:prstGeom>
          <a:noFill/>
        </p:spPr>
        <p:txBody>
          <a:bodyPr wrap="square">
            <a:spAutoFit/>
          </a:bodyPr>
          <a:lstStyle/>
          <a:p>
            <a:r>
              <a:rPr lang="en-US" sz="1200" dirty="0"/>
              <a:t>https://compchem-cybertraining.github.io/Cyber_Training_Workshop_2023/_episo des/03-libra</a:t>
            </a:r>
          </a:p>
        </p:txBody>
      </p:sp>
    </p:spTree>
    <p:extLst>
      <p:ext uri="{BB962C8B-B14F-4D97-AF65-F5344CB8AC3E}">
        <p14:creationId xmlns:p14="http://schemas.microsoft.com/office/powerpoint/2010/main" val="344116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2C852E-90B5-0D70-DFBB-8E834BFF8E65}"/>
              </a:ext>
            </a:extLst>
          </p:cNvPr>
          <p:cNvSpPr txBox="1"/>
          <p:nvPr/>
        </p:nvSpPr>
        <p:spPr>
          <a:xfrm>
            <a:off x="9343846" y="6210734"/>
            <a:ext cx="1871346" cy="461665"/>
          </a:xfrm>
          <a:prstGeom prst="rect">
            <a:avLst/>
          </a:prstGeom>
          <a:noFill/>
        </p:spPr>
        <p:txBody>
          <a:bodyPr wrap="none" rtlCol="0">
            <a:spAutoFit/>
          </a:bodyPr>
          <a:lstStyle/>
          <a:p>
            <a:r>
              <a:rPr lang="en-US" sz="2400" dirty="0"/>
              <a:t>Eryn </a:t>
            </a:r>
            <a:r>
              <a:rPr lang="en-US" sz="2400" dirty="0" err="1"/>
              <a:t>Spinlove</a:t>
            </a:r>
            <a:endParaRPr lang="en-US" sz="2400" dirty="0"/>
          </a:p>
        </p:txBody>
      </p:sp>
      <p:sp>
        <p:nvSpPr>
          <p:cNvPr id="11" name="TextBox 10">
            <a:extLst>
              <a:ext uri="{FF2B5EF4-FFF2-40B4-BE49-F238E27FC236}">
                <a16:creationId xmlns:a16="http://schemas.microsoft.com/office/drawing/2014/main" id="{771821E8-4DA2-352C-97ED-32C4A62444DA}"/>
              </a:ext>
            </a:extLst>
          </p:cNvPr>
          <p:cNvSpPr txBox="1"/>
          <p:nvPr/>
        </p:nvSpPr>
        <p:spPr>
          <a:xfrm>
            <a:off x="6785112" y="6210733"/>
            <a:ext cx="2045753" cy="461665"/>
          </a:xfrm>
          <a:prstGeom prst="rect">
            <a:avLst/>
          </a:prstGeom>
          <a:noFill/>
        </p:spPr>
        <p:txBody>
          <a:bodyPr wrap="none" rtlCol="0">
            <a:spAutoFit/>
          </a:bodyPr>
          <a:lstStyle/>
          <a:p>
            <a:r>
              <a:rPr lang="en-US" sz="2400" dirty="0"/>
              <a:t>Graham Worth</a:t>
            </a:r>
          </a:p>
        </p:txBody>
      </p:sp>
      <p:sp>
        <p:nvSpPr>
          <p:cNvPr id="15" name="TextBox 14">
            <a:extLst>
              <a:ext uri="{FF2B5EF4-FFF2-40B4-BE49-F238E27FC236}">
                <a16:creationId xmlns:a16="http://schemas.microsoft.com/office/drawing/2014/main" id="{1B89E959-ECA7-97D5-5B95-4BE46C0B0835}"/>
              </a:ext>
            </a:extLst>
          </p:cNvPr>
          <p:cNvSpPr txBox="1"/>
          <p:nvPr/>
        </p:nvSpPr>
        <p:spPr>
          <a:xfrm>
            <a:off x="363286" y="3819789"/>
            <a:ext cx="1310295" cy="461665"/>
          </a:xfrm>
          <a:prstGeom prst="rect">
            <a:avLst/>
          </a:prstGeom>
          <a:noFill/>
        </p:spPr>
        <p:txBody>
          <a:bodyPr wrap="none" rtlCol="0">
            <a:spAutoFit/>
          </a:bodyPr>
          <a:lstStyle/>
          <a:p>
            <a:r>
              <a:rPr lang="en-US" sz="2400" b="1" dirty="0" err="1"/>
              <a:t>Quantics</a:t>
            </a:r>
            <a:endParaRPr lang="en-US" sz="2400" b="1" dirty="0"/>
          </a:p>
        </p:txBody>
      </p:sp>
      <p:pic>
        <p:nvPicPr>
          <p:cNvPr id="3" name="Picture 2">
            <a:extLst>
              <a:ext uri="{FF2B5EF4-FFF2-40B4-BE49-F238E27FC236}">
                <a16:creationId xmlns:a16="http://schemas.microsoft.com/office/drawing/2014/main" id="{524D27C6-96C3-3F3C-CEC9-EFC0CC5DC309}"/>
              </a:ext>
            </a:extLst>
          </p:cNvPr>
          <p:cNvPicPr>
            <a:picLocks noChangeAspect="1"/>
          </p:cNvPicPr>
          <p:nvPr/>
        </p:nvPicPr>
        <p:blipFill>
          <a:blip r:embed="rId3"/>
          <a:stretch>
            <a:fillRect/>
          </a:stretch>
        </p:blipFill>
        <p:spPr>
          <a:xfrm>
            <a:off x="132833" y="926417"/>
            <a:ext cx="11926334" cy="2309060"/>
          </a:xfrm>
          <a:prstGeom prst="rect">
            <a:avLst/>
          </a:prstGeom>
        </p:spPr>
      </p:pic>
      <p:pic>
        <p:nvPicPr>
          <p:cNvPr id="8" name="Picture 7" descr="A red and blue symbol&#10;&#10;Description automatically generated">
            <a:extLst>
              <a:ext uri="{FF2B5EF4-FFF2-40B4-BE49-F238E27FC236}">
                <a16:creationId xmlns:a16="http://schemas.microsoft.com/office/drawing/2014/main" id="{F1B47FDE-7913-3D23-2E6E-5DEE3E9CA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584" y="3605350"/>
            <a:ext cx="1006586" cy="1430149"/>
          </a:xfrm>
          <a:prstGeom prst="rect">
            <a:avLst/>
          </a:prstGeom>
        </p:spPr>
      </p:pic>
      <p:sp>
        <p:nvSpPr>
          <p:cNvPr id="16" name="TextBox 15">
            <a:extLst>
              <a:ext uri="{FF2B5EF4-FFF2-40B4-BE49-F238E27FC236}">
                <a16:creationId xmlns:a16="http://schemas.microsoft.com/office/drawing/2014/main" id="{091F5DD8-7913-7211-E2DC-376B706BF536}"/>
              </a:ext>
            </a:extLst>
          </p:cNvPr>
          <p:cNvSpPr txBox="1"/>
          <p:nvPr/>
        </p:nvSpPr>
        <p:spPr>
          <a:xfrm>
            <a:off x="132833" y="4976712"/>
            <a:ext cx="3930445" cy="369332"/>
          </a:xfrm>
          <a:prstGeom prst="rect">
            <a:avLst/>
          </a:prstGeom>
          <a:noFill/>
        </p:spPr>
        <p:txBody>
          <a:bodyPr wrap="square">
            <a:spAutoFit/>
          </a:bodyPr>
          <a:lstStyle/>
          <a:p>
            <a:r>
              <a:rPr lang="en-US" dirty="0">
                <a:hlinkClick r:id="rId5"/>
              </a:rPr>
              <a:t>http://www2.chem.ucl.ac.uk/quantics/</a:t>
            </a:r>
            <a:r>
              <a:rPr lang="en-US" dirty="0"/>
              <a:t> </a:t>
            </a:r>
          </a:p>
        </p:txBody>
      </p:sp>
      <p:sp>
        <p:nvSpPr>
          <p:cNvPr id="18" name="TextBox 17">
            <a:extLst>
              <a:ext uri="{FF2B5EF4-FFF2-40B4-BE49-F238E27FC236}">
                <a16:creationId xmlns:a16="http://schemas.microsoft.com/office/drawing/2014/main" id="{C1024E20-7C0B-A0A7-91A4-70F4606E3152}"/>
              </a:ext>
            </a:extLst>
          </p:cNvPr>
          <p:cNvSpPr txBox="1"/>
          <p:nvPr/>
        </p:nvSpPr>
        <p:spPr>
          <a:xfrm>
            <a:off x="132833" y="5838023"/>
            <a:ext cx="6469626" cy="369332"/>
          </a:xfrm>
          <a:prstGeom prst="rect">
            <a:avLst/>
          </a:prstGeom>
          <a:noFill/>
        </p:spPr>
        <p:txBody>
          <a:bodyPr wrap="square">
            <a:spAutoFit/>
          </a:bodyPr>
          <a:lstStyle/>
          <a:p>
            <a:r>
              <a:rPr lang="en-US" dirty="0">
                <a:hlinkClick r:id="rId6"/>
              </a:rPr>
              <a:t>https://github.com/compchem-cybertraining/Tutorials_Quantics</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132833" y="5405372"/>
            <a:ext cx="6527015" cy="276999"/>
          </a:xfrm>
          <a:prstGeom prst="rect">
            <a:avLst/>
          </a:prstGeom>
          <a:noFill/>
        </p:spPr>
        <p:txBody>
          <a:bodyPr wrap="square">
            <a:spAutoFit/>
          </a:bodyPr>
          <a:lstStyle/>
          <a:p>
            <a:r>
              <a:rPr lang="en-US" sz="1200" dirty="0"/>
              <a:t>https://compchem-cybertraining.github.io/Cyber_Training_Workshop_2023/_episodes/04-quantics</a:t>
            </a:r>
          </a:p>
        </p:txBody>
      </p:sp>
      <p:pic>
        <p:nvPicPr>
          <p:cNvPr id="26" name="Picture 25" descr="A person in a blue shirt&#10;&#10;Description automatically generated with medium confidence">
            <a:extLst>
              <a:ext uri="{FF2B5EF4-FFF2-40B4-BE49-F238E27FC236}">
                <a16:creationId xmlns:a16="http://schemas.microsoft.com/office/drawing/2014/main" id="{945407D8-5F84-C3F3-539E-CE6F24F7CD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1979" y="3603226"/>
            <a:ext cx="1598137" cy="2397206"/>
          </a:xfrm>
          <a:prstGeom prst="rect">
            <a:avLst/>
          </a:prstGeom>
        </p:spPr>
      </p:pic>
      <p:pic>
        <p:nvPicPr>
          <p:cNvPr id="28" name="Picture 27" descr="A person wearing a hat and scarf&#10;&#10;Description automatically generated with medium confidence">
            <a:extLst>
              <a:ext uri="{FF2B5EF4-FFF2-40B4-BE49-F238E27FC236}">
                <a16:creationId xmlns:a16="http://schemas.microsoft.com/office/drawing/2014/main" id="{1827218B-4252-E59E-7BD9-0208208EF9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2247" y="3604225"/>
            <a:ext cx="2461495" cy="2461495"/>
          </a:xfrm>
          <a:prstGeom prst="rect">
            <a:avLst/>
          </a:prstGeom>
        </p:spPr>
      </p:pic>
    </p:spTree>
    <p:extLst>
      <p:ext uri="{BB962C8B-B14F-4D97-AF65-F5344CB8AC3E}">
        <p14:creationId xmlns:p14="http://schemas.microsoft.com/office/powerpoint/2010/main" val="49134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2C852E-90B5-0D70-DFBB-8E834BFF8E65}"/>
              </a:ext>
            </a:extLst>
          </p:cNvPr>
          <p:cNvSpPr txBox="1"/>
          <p:nvPr/>
        </p:nvSpPr>
        <p:spPr>
          <a:xfrm>
            <a:off x="9052557" y="5890534"/>
            <a:ext cx="2701060" cy="830997"/>
          </a:xfrm>
          <a:prstGeom prst="rect">
            <a:avLst/>
          </a:prstGeom>
          <a:noFill/>
        </p:spPr>
        <p:txBody>
          <a:bodyPr wrap="none" rtlCol="0">
            <a:spAutoFit/>
          </a:bodyPr>
          <a:lstStyle/>
          <a:p>
            <a:pPr algn="ctr"/>
            <a:r>
              <a:rPr lang="en-US" sz="2400" dirty="0"/>
              <a:t>Konstantin Komarov</a:t>
            </a:r>
          </a:p>
          <a:p>
            <a:pPr algn="ctr"/>
            <a:r>
              <a:rPr lang="en-US" sz="2400" dirty="0"/>
              <a:t>(remotely)</a:t>
            </a:r>
          </a:p>
        </p:txBody>
      </p:sp>
      <p:sp>
        <p:nvSpPr>
          <p:cNvPr id="11" name="TextBox 10">
            <a:extLst>
              <a:ext uri="{FF2B5EF4-FFF2-40B4-BE49-F238E27FC236}">
                <a16:creationId xmlns:a16="http://schemas.microsoft.com/office/drawing/2014/main" id="{771821E8-4DA2-352C-97ED-32C4A62444DA}"/>
              </a:ext>
            </a:extLst>
          </p:cNvPr>
          <p:cNvSpPr txBox="1"/>
          <p:nvPr/>
        </p:nvSpPr>
        <p:spPr>
          <a:xfrm>
            <a:off x="6096000" y="6194617"/>
            <a:ext cx="3045193" cy="461665"/>
          </a:xfrm>
          <a:prstGeom prst="rect">
            <a:avLst/>
          </a:prstGeom>
          <a:noFill/>
        </p:spPr>
        <p:txBody>
          <a:bodyPr wrap="none" rtlCol="0">
            <a:spAutoFit/>
          </a:bodyPr>
          <a:lstStyle/>
          <a:p>
            <a:r>
              <a:rPr lang="en-US" sz="2400" dirty="0"/>
              <a:t>Michael Filatov (Gulak)</a:t>
            </a:r>
          </a:p>
        </p:txBody>
      </p:sp>
      <p:sp>
        <p:nvSpPr>
          <p:cNvPr id="15" name="TextBox 14">
            <a:extLst>
              <a:ext uri="{FF2B5EF4-FFF2-40B4-BE49-F238E27FC236}">
                <a16:creationId xmlns:a16="http://schemas.microsoft.com/office/drawing/2014/main" id="{1B89E959-ECA7-97D5-5B95-4BE46C0B0835}"/>
              </a:ext>
            </a:extLst>
          </p:cNvPr>
          <p:cNvSpPr txBox="1"/>
          <p:nvPr/>
        </p:nvSpPr>
        <p:spPr>
          <a:xfrm>
            <a:off x="363286" y="3819789"/>
            <a:ext cx="1690078" cy="461665"/>
          </a:xfrm>
          <a:prstGeom prst="rect">
            <a:avLst/>
          </a:prstGeom>
          <a:noFill/>
        </p:spPr>
        <p:txBody>
          <a:bodyPr wrap="none" rtlCol="0">
            <a:spAutoFit/>
          </a:bodyPr>
          <a:lstStyle/>
          <a:p>
            <a:r>
              <a:rPr lang="en-US" sz="2400" b="1" dirty="0"/>
              <a:t>GAMESS US</a:t>
            </a:r>
          </a:p>
        </p:txBody>
      </p:sp>
      <p:sp>
        <p:nvSpPr>
          <p:cNvPr id="18" name="TextBox 17">
            <a:extLst>
              <a:ext uri="{FF2B5EF4-FFF2-40B4-BE49-F238E27FC236}">
                <a16:creationId xmlns:a16="http://schemas.microsoft.com/office/drawing/2014/main" id="{C1024E20-7C0B-A0A7-91A4-70F4606E3152}"/>
              </a:ext>
            </a:extLst>
          </p:cNvPr>
          <p:cNvSpPr txBox="1"/>
          <p:nvPr/>
        </p:nvSpPr>
        <p:spPr>
          <a:xfrm>
            <a:off x="139257" y="5653357"/>
            <a:ext cx="6469626" cy="369332"/>
          </a:xfrm>
          <a:prstGeom prst="rect">
            <a:avLst/>
          </a:prstGeom>
          <a:noFill/>
        </p:spPr>
        <p:txBody>
          <a:bodyPr wrap="square">
            <a:spAutoFit/>
          </a:bodyPr>
          <a:lstStyle/>
          <a:p>
            <a:r>
              <a:rPr lang="en-US" dirty="0">
                <a:hlinkClick r:id="rId3"/>
              </a:rPr>
              <a:t>https://github.com/compchem-cybertraining/Tutorials_GAMESS</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149089" y="5204430"/>
            <a:ext cx="6527015" cy="276999"/>
          </a:xfrm>
          <a:prstGeom prst="rect">
            <a:avLst/>
          </a:prstGeom>
          <a:noFill/>
        </p:spPr>
        <p:txBody>
          <a:bodyPr wrap="square">
            <a:spAutoFit/>
          </a:bodyPr>
          <a:lstStyle/>
          <a:p>
            <a:r>
              <a:rPr lang="en-US" sz="1200" dirty="0"/>
              <a:t>https://compchem-cybertraining.github.io/Cyber_Training_Workshop_2023/_episodes/05-gamess</a:t>
            </a:r>
          </a:p>
        </p:txBody>
      </p:sp>
      <p:pic>
        <p:nvPicPr>
          <p:cNvPr id="6" name="Picture 5">
            <a:extLst>
              <a:ext uri="{FF2B5EF4-FFF2-40B4-BE49-F238E27FC236}">
                <a16:creationId xmlns:a16="http://schemas.microsoft.com/office/drawing/2014/main" id="{DE6E120B-9789-E1A8-EE30-755223A792D4}"/>
              </a:ext>
            </a:extLst>
          </p:cNvPr>
          <p:cNvPicPr>
            <a:picLocks noChangeAspect="1"/>
          </p:cNvPicPr>
          <p:nvPr/>
        </p:nvPicPr>
        <p:blipFill>
          <a:blip r:embed="rId4"/>
          <a:stretch>
            <a:fillRect/>
          </a:stretch>
        </p:blipFill>
        <p:spPr>
          <a:xfrm>
            <a:off x="1332463" y="663530"/>
            <a:ext cx="9349802" cy="3018161"/>
          </a:xfrm>
          <a:prstGeom prst="rect">
            <a:avLst/>
          </a:prstGeom>
        </p:spPr>
      </p:pic>
      <p:pic>
        <p:nvPicPr>
          <p:cNvPr id="10" name="Picture 9">
            <a:extLst>
              <a:ext uri="{FF2B5EF4-FFF2-40B4-BE49-F238E27FC236}">
                <a16:creationId xmlns:a16="http://schemas.microsoft.com/office/drawing/2014/main" id="{E6A848DD-9339-D25D-AF20-14266F34E2A8}"/>
              </a:ext>
            </a:extLst>
          </p:cNvPr>
          <p:cNvPicPr>
            <a:picLocks noChangeAspect="1"/>
          </p:cNvPicPr>
          <p:nvPr/>
        </p:nvPicPr>
        <p:blipFill>
          <a:blip r:embed="rId5"/>
          <a:stretch>
            <a:fillRect/>
          </a:stretch>
        </p:blipFill>
        <p:spPr>
          <a:xfrm>
            <a:off x="6634511" y="3525152"/>
            <a:ext cx="1905165" cy="2331922"/>
          </a:xfrm>
          <a:prstGeom prst="rect">
            <a:avLst/>
          </a:prstGeom>
        </p:spPr>
      </p:pic>
      <p:pic>
        <p:nvPicPr>
          <p:cNvPr id="13" name="Picture 12">
            <a:extLst>
              <a:ext uri="{FF2B5EF4-FFF2-40B4-BE49-F238E27FC236}">
                <a16:creationId xmlns:a16="http://schemas.microsoft.com/office/drawing/2014/main" id="{B27EB34F-8651-9492-B2F1-317674DFCE7C}"/>
              </a:ext>
            </a:extLst>
          </p:cNvPr>
          <p:cNvPicPr>
            <a:picLocks noChangeAspect="1"/>
          </p:cNvPicPr>
          <p:nvPr/>
        </p:nvPicPr>
        <p:blipFill>
          <a:blip r:embed="rId6"/>
          <a:stretch>
            <a:fillRect/>
          </a:stretch>
        </p:blipFill>
        <p:spPr>
          <a:xfrm>
            <a:off x="9366714" y="3544204"/>
            <a:ext cx="1943268" cy="2293819"/>
          </a:xfrm>
          <a:prstGeom prst="rect">
            <a:avLst/>
          </a:prstGeom>
        </p:spPr>
      </p:pic>
      <p:sp>
        <p:nvSpPr>
          <p:cNvPr id="17" name="TextBox 16">
            <a:extLst>
              <a:ext uri="{FF2B5EF4-FFF2-40B4-BE49-F238E27FC236}">
                <a16:creationId xmlns:a16="http://schemas.microsoft.com/office/drawing/2014/main" id="{B68341A5-2488-3B69-429E-4DE4DCD358F2}"/>
              </a:ext>
            </a:extLst>
          </p:cNvPr>
          <p:cNvSpPr txBox="1"/>
          <p:nvPr/>
        </p:nvSpPr>
        <p:spPr>
          <a:xfrm>
            <a:off x="149089" y="4575191"/>
            <a:ext cx="4562167" cy="369332"/>
          </a:xfrm>
          <a:prstGeom prst="rect">
            <a:avLst/>
          </a:prstGeom>
          <a:noFill/>
        </p:spPr>
        <p:txBody>
          <a:bodyPr wrap="square">
            <a:spAutoFit/>
          </a:bodyPr>
          <a:lstStyle/>
          <a:p>
            <a:r>
              <a:rPr lang="en-US" dirty="0">
                <a:hlinkClick r:id="rId7"/>
              </a:rPr>
              <a:t>https://www.msg.chem.iastate.edu/gamess/</a:t>
            </a:r>
            <a:r>
              <a:rPr lang="en-US" dirty="0"/>
              <a:t> </a:t>
            </a:r>
          </a:p>
        </p:txBody>
      </p:sp>
    </p:spTree>
    <p:extLst>
      <p:ext uri="{BB962C8B-B14F-4D97-AF65-F5344CB8AC3E}">
        <p14:creationId xmlns:p14="http://schemas.microsoft.com/office/powerpoint/2010/main" val="195571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2C852E-90B5-0D70-DFBB-8E834BFF8E65}"/>
              </a:ext>
            </a:extLst>
          </p:cNvPr>
          <p:cNvSpPr txBox="1"/>
          <p:nvPr/>
        </p:nvSpPr>
        <p:spPr>
          <a:xfrm>
            <a:off x="10182967" y="5237713"/>
            <a:ext cx="1488556" cy="1200329"/>
          </a:xfrm>
          <a:prstGeom prst="rect">
            <a:avLst/>
          </a:prstGeom>
          <a:noFill/>
        </p:spPr>
        <p:txBody>
          <a:bodyPr wrap="square" rtlCol="0">
            <a:spAutoFit/>
          </a:bodyPr>
          <a:lstStyle/>
          <a:p>
            <a:pPr algn="ctr"/>
            <a:r>
              <a:rPr lang="en-US" sz="2400" dirty="0" err="1"/>
              <a:t>Edoardo</a:t>
            </a:r>
            <a:r>
              <a:rPr lang="en-US" sz="2400" dirty="0"/>
              <a:t> Apra (remotely)</a:t>
            </a:r>
          </a:p>
        </p:txBody>
      </p:sp>
      <p:sp>
        <p:nvSpPr>
          <p:cNvPr id="11" name="TextBox 10">
            <a:extLst>
              <a:ext uri="{FF2B5EF4-FFF2-40B4-BE49-F238E27FC236}">
                <a16:creationId xmlns:a16="http://schemas.microsoft.com/office/drawing/2014/main" id="{771821E8-4DA2-352C-97ED-32C4A62444DA}"/>
              </a:ext>
            </a:extLst>
          </p:cNvPr>
          <p:cNvSpPr txBox="1"/>
          <p:nvPr/>
        </p:nvSpPr>
        <p:spPr>
          <a:xfrm>
            <a:off x="8185111" y="5254497"/>
            <a:ext cx="1560679" cy="1200329"/>
          </a:xfrm>
          <a:prstGeom prst="rect">
            <a:avLst/>
          </a:prstGeom>
          <a:noFill/>
        </p:spPr>
        <p:txBody>
          <a:bodyPr wrap="square" rtlCol="0">
            <a:spAutoFit/>
          </a:bodyPr>
          <a:lstStyle/>
          <a:p>
            <a:r>
              <a:rPr lang="en-US" sz="2400" dirty="0" err="1"/>
              <a:t>Niri</a:t>
            </a:r>
            <a:r>
              <a:rPr lang="en-US" sz="2400" dirty="0"/>
              <a:t> Govind (remotely)</a:t>
            </a:r>
          </a:p>
        </p:txBody>
      </p:sp>
      <p:sp>
        <p:nvSpPr>
          <p:cNvPr id="15" name="TextBox 14">
            <a:extLst>
              <a:ext uri="{FF2B5EF4-FFF2-40B4-BE49-F238E27FC236}">
                <a16:creationId xmlns:a16="http://schemas.microsoft.com/office/drawing/2014/main" id="{1B89E959-ECA7-97D5-5B95-4BE46C0B0835}"/>
              </a:ext>
            </a:extLst>
          </p:cNvPr>
          <p:cNvSpPr txBox="1"/>
          <p:nvPr/>
        </p:nvSpPr>
        <p:spPr>
          <a:xfrm>
            <a:off x="1397054" y="3955987"/>
            <a:ext cx="1395831" cy="461665"/>
          </a:xfrm>
          <a:prstGeom prst="rect">
            <a:avLst/>
          </a:prstGeom>
          <a:noFill/>
        </p:spPr>
        <p:txBody>
          <a:bodyPr wrap="none" rtlCol="0">
            <a:spAutoFit/>
          </a:bodyPr>
          <a:lstStyle/>
          <a:p>
            <a:r>
              <a:rPr lang="en-US" sz="2400" b="1" dirty="0" err="1"/>
              <a:t>NWChem</a:t>
            </a:r>
            <a:endParaRPr lang="en-US" sz="2400" b="1" dirty="0"/>
          </a:p>
        </p:txBody>
      </p:sp>
      <p:sp>
        <p:nvSpPr>
          <p:cNvPr id="18" name="TextBox 17">
            <a:extLst>
              <a:ext uri="{FF2B5EF4-FFF2-40B4-BE49-F238E27FC236}">
                <a16:creationId xmlns:a16="http://schemas.microsoft.com/office/drawing/2014/main" id="{C1024E20-7C0B-A0A7-91A4-70F4606E3152}"/>
              </a:ext>
            </a:extLst>
          </p:cNvPr>
          <p:cNvSpPr txBox="1"/>
          <p:nvPr/>
        </p:nvSpPr>
        <p:spPr>
          <a:xfrm>
            <a:off x="83299" y="6321449"/>
            <a:ext cx="6469626" cy="369332"/>
          </a:xfrm>
          <a:prstGeom prst="rect">
            <a:avLst/>
          </a:prstGeom>
          <a:noFill/>
        </p:spPr>
        <p:txBody>
          <a:bodyPr wrap="square">
            <a:spAutoFit/>
          </a:bodyPr>
          <a:lstStyle/>
          <a:p>
            <a:r>
              <a:rPr lang="en-US" dirty="0">
                <a:hlinkClick r:id="rId3"/>
              </a:rPr>
              <a:t>https://github.com/compchem-cybertraining/Tutorials_NWChem</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83299" y="5913565"/>
            <a:ext cx="6527015" cy="276999"/>
          </a:xfrm>
          <a:prstGeom prst="rect">
            <a:avLst/>
          </a:prstGeom>
          <a:noFill/>
        </p:spPr>
        <p:txBody>
          <a:bodyPr wrap="square">
            <a:spAutoFit/>
          </a:bodyPr>
          <a:lstStyle/>
          <a:p>
            <a:r>
              <a:rPr lang="en-US" sz="1200" dirty="0"/>
              <a:t>https://compchem-cybertraining.github.io/Cyber_Training_Workshop_2023/_episodes/06-nwchem</a:t>
            </a:r>
          </a:p>
        </p:txBody>
      </p:sp>
      <p:sp>
        <p:nvSpPr>
          <p:cNvPr id="17" name="TextBox 16">
            <a:extLst>
              <a:ext uri="{FF2B5EF4-FFF2-40B4-BE49-F238E27FC236}">
                <a16:creationId xmlns:a16="http://schemas.microsoft.com/office/drawing/2014/main" id="{B68341A5-2488-3B69-429E-4DE4DCD358F2}"/>
              </a:ext>
            </a:extLst>
          </p:cNvPr>
          <p:cNvSpPr txBox="1"/>
          <p:nvPr/>
        </p:nvSpPr>
        <p:spPr>
          <a:xfrm>
            <a:off x="187908" y="4796276"/>
            <a:ext cx="3243040" cy="369332"/>
          </a:xfrm>
          <a:prstGeom prst="rect">
            <a:avLst/>
          </a:prstGeom>
          <a:noFill/>
        </p:spPr>
        <p:txBody>
          <a:bodyPr wrap="square">
            <a:spAutoFit/>
          </a:bodyPr>
          <a:lstStyle/>
          <a:p>
            <a:r>
              <a:rPr lang="en-US" dirty="0">
                <a:hlinkClick r:id="rId4"/>
              </a:rPr>
              <a:t>https://www.nwchem-sw.org/</a:t>
            </a:r>
            <a:r>
              <a:rPr lang="en-US" dirty="0"/>
              <a:t> </a:t>
            </a:r>
          </a:p>
        </p:txBody>
      </p:sp>
      <p:pic>
        <p:nvPicPr>
          <p:cNvPr id="3" name="Picture 2">
            <a:extLst>
              <a:ext uri="{FF2B5EF4-FFF2-40B4-BE49-F238E27FC236}">
                <a16:creationId xmlns:a16="http://schemas.microsoft.com/office/drawing/2014/main" id="{CCFA92A1-90AB-E18C-C5AF-172EF79021CE}"/>
              </a:ext>
            </a:extLst>
          </p:cNvPr>
          <p:cNvPicPr>
            <a:picLocks noChangeAspect="1"/>
          </p:cNvPicPr>
          <p:nvPr/>
        </p:nvPicPr>
        <p:blipFill>
          <a:blip r:embed="rId5"/>
          <a:stretch>
            <a:fillRect/>
          </a:stretch>
        </p:blipFill>
        <p:spPr>
          <a:xfrm>
            <a:off x="83299" y="949240"/>
            <a:ext cx="12025402" cy="2232853"/>
          </a:xfrm>
          <a:prstGeom prst="rect">
            <a:avLst/>
          </a:prstGeom>
        </p:spPr>
      </p:pic>
      <p:pic>
        <p:nvPicPr>
          <p:cNvPr id="8" name="Picture 7" descr="A person wearing glasses and a blue sweater&#10;&#10;Description automatically generated with medium confidence">
            <a:extLst>
              <a:ext uri="{FF2B5EF4-FFF2-40B4-BE49-F238E27FC236}">
                <a16:creationId xmlns:a16="http://schemas.microsoft.com/office/drawing/2014/main" id="{B17366D7-48A1-8100-08A1-0DFA9630F9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5790" y="3222387"/>
            <a:ext cx="2362911" cy="1772183"/>
          </a:xfrm>
          <a:prstGeom prst="rect">
            <a:avLst/>
          </a:prstGeom>
        </p:spPr>
      </p:pic>
      <p:pic>
        <p:nvPicPr>
          <p:cNvPr id="14" name="Picture 13" descr="A person wearing glasses and a blue shirt&#10;&#10;Description automatically generated with low confidence">
            <a:extLst>
              <a:ext uri="{FF2B5EF4-FFF2-40B4-BE49-F238E27FC236}">
                <a16:creationId xmlns:a16="http://schemas.microsoft.com/office/drawing/2014/main" id="{1AFFCF53-35EC-89CE-8659-3004C00D56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59368" y="3287464"/>
            <a:ext cx="2276141" cy="1707106"/>
          </a:xfrm>
          <a:prstGeom prst="rect">
            <a:avLst/>
          </a:prstGeom>
        </p:spPr>
      </p:pic>
      <p:pic>
        <p:nvPicPr>
          <p:cNvPr id="19" name="Picture 18" descr="A person wearing glasses and smiling&#10;&#10;Description automatically generated with low confidence">
            <a:extLst>
              <a:ext uri="{FF2B5EF4-FFF2-40B4-BE49-F238E27FC236}">
                <a16:creationId xmlns:a16="http://schemas.microsoft.com/office/drawing/2014/main" id="{B4302E2A-BA13-9065-4712-2F1D6A11B7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4140" y="3351362"/>
            <a:ext cx="2227884" cy="1670913"/>
          </a:xfrm>
          <a:prstGeom prst="rect">
            <a:avLst/>
          </a:prstGeom>
        </p:spPr>
      </p:pic>
      <p:sp>
        <p:nvSpPr>
          <p:cNvPr id="20" name="TextBox 19">
            <a:extLst>
              <a:ext uri="{FF2B5EF4-FFF2-40B4-BE49-F238E27FC236}">
                <a16:creationId xmlns:a16="http://schemas.microsoft.com/office/drawing/2014/main" id="{560CC00A-3811-E506-E785-75EED36B4346}"/>
              </a:ext>
            </a:extLst>
          </p:cNvPr>
          <p:cNvSpPr txBox="1"/>
          <p:nvPr/>
        </p:nvSpPr>
        <p:spPr>
          <a:xfrm>
            <a:off x="5012502" y="5301090"/>
            <a:ext cx="3411160" cy="461665"/>
          </a:xfrm>
          <a:prstGeom prst="rect">
            <a:avLst/>
          </a:prstGeom>
          <a:noFill/>
        </p:spPr>
        <p:txBody>
          <a:bodyPr wrap="square" rtlCol="0">
            <a:spAutoFit/>
          </a:bodyPr>
          <a:lstStyle/>
          <a:p>
            <a:r>
              <a:rPr lang="en-US" sz="2400" dirty="0"/>
              <a:t>Daniel Mejia-Rodriguez</a:t>
            </a:r>
          </a:p>
        </p:txBody>
      </p:sp>
    </p:spTree>
    <p:extLst>
      <p:ext uri="{BB962C8B-B14F-4D97-AF65-F5344CB8AC3E}">
        <p14:creationId xmlns:p14="http://schemas.microsoft.com/office/powerpoint/2010/main" val="1034247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1B89E959-ECA7-97D5-5B95-4BE46C0B0835}"/>
              </a:ext>
            </a:extLst>
          </p:cNvPr>
          <p:cNvSpPr txBox="1"/>
          <p:nvPr/>
        </p:nvSpPr>
        <p:spPr>
          <a:xfrm>
            <a:off x="922497" y="3120529"/>
            <a:ext cx="3638432" cy="461665"/>
          </a:xfrm>
          <a:prstGeom prst="rect">
            <a:avLst/>
          </a:prstGeom>
          <a:noFill/>
        </p:spPr>
        <p:txBody>
          <a:bodyPr wrap="none" rtlCol="0">
            <a:spAutoFit/>
          </a:bodyPr>
          <a:lstStyle/>
          <a:p>
            <a:r>
              <a:rPr lang="en-US" sz="2400" b="1" dirty="0"/>
              <a:t>TT-SOFT and TT-Chebyshev</a:t>
            </a:r>
          </a:p>
        </p:txBody>
      </p:sp>
      <p:sp>
        <p:nvSpPr>
          <p:cNvPr id="18" name="TextBox 17">
            <a:extLst>
              <a:ext uri="{FF2B5EF4-FFF2-40B4-BE49-F238E27FC236}">
                <a16:creationId xmlns:a16="http://schemas.microsoft.com/office/drawing/2014/main" id="{C1024E20-7C0B-A0A7-91A4-70F4606E3152}"/>
              </a:ext>
            </a:extLst>
          </p:cNvPr>
          <p:cNvSpPr txBox="1"/>
          <p:nvPr/>
        </p:nvSpPr>
        <p:spPr>
          <a:xfrm>
            <a:off x="388099" y="4689294"/>
            <a:ext cx="6469626" cy="369332"/>
          </a:xfrm>
          <a:prstGeom prst="rect">
            <a:avLst/>
          </a:prstGeom>
          <a:noFill/>
        </p:spPr>
        <p:txBody>
          <a:bodyPr wrap="square">
            <a:spAutoFit/>
          </a:bodyPr>
          <a:lstStyle/>
          <a:p>
            <a:r>
              <a:rPr lang="en-US" dirty="0">
                <a:hlinkClick r:id="rId3"/>
              </a:rPr>
              <a:t>https://github.com/compchem-cybertraining/Tutorials_NWChem</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479547" y="3950483"/>
            <a:ext cx="6527015" cy="276999"/>
          </a:xfrm>
          <a:prstGeom prst="rect">
            <a:avLst/>
          </a:prstGeom>
          <a:noFill/>
        </p:spPr>
        <p:txBody>
          <a:bodyPr wrap="square">
            <a:spAutoFit/>
          </a:bodyPr>
          <a:lstStyle/>
          <a:p>
            <a:r>
              <a:rPr lang="en-US" sz="1200" dirty="0"/>
              <a:t>https://compchem-cybertraining.github.io/Cyber_Training_Workshop_2023/_episodes/07-ttsoft</a:t>
            </a:r>
          </a:p>
        </p:txBody>
      </p:sp>
      <p:sp>
        <p:nvSpPr>
          <p:cNvPr id="20" name="TextBox 19">
            <a:extLst>
              <a:ext uri="{FF2B5EF4-FFF2-40B4-BE49-F238E27FC236}">
                <a16:creationId xmlns:a16="http://schemas.microsoft.com/office/drawing/2014/main" id="{560CC00A-3811-E506-E785-75EED36B4346}"/>
              </a:ext>
            </a:extLst>
          </p:cNvPr>
          <p:cNvSpPr txBox="1"/>
          <p:nvPr/>
        </p:nvSpPr>
        <p:spPr>
          <a:xfrm>
            <a:off x="8226008" y="5590399"/>
            <a:ext cx="3411160" cy="461665"/>
          </a:xfrm>
          <a:prstGeom prst="rect">
            <a:avLst/>
          </a:prstGeom>
          <a:noFill/>
        </p:spPr>
        <p:txBody>
          <a:bodyPr wrap="square" rtlCol="0">
            <a:spAutoFit/>
          </a:bodyPr>
          <a:lstStyle/>
          <a:p>
            <a:r>
              <a:rPr lang="en-US" sz="2400" dirty="0"/>
              <a:t>Micheline </a:t>
            </a:r>
            <a:r>
              <a:rPr lang="en-US" sz="2400" dirty="0" err="1"/>
              <a:t>Soley</a:t>
            </a:r>
            <a:endParaRPr lang="en-US" sz="2400" dirty="0"/>
          </a:p>
        </p:txBody>
      </p:sp>
      <p:pic>
        <p:nvPicPr>
          <p:cNvPr id="6" name="Picture 5">
            <a:extLst>
              <a:ext uri="{FF2B5EF4-FFF2-40B4-BE49-F238E27FC236}">
                <a16:creationId xmlns:a16="http://schemas.microsoft.com/office/drawing/2014/main" id="{04CF2B1A-ED9F-886F-77A3-A9ACEB11CB72}"/>
              </a:ext>
            </a:extLst>
          </p:cNvPr>
          <p:cNvPicPr>
            <a:picLocks noChangeAspect="1"/>
          </p:cNvPicPr>
          <p:nvPr/>
        </p:nvPicPr>
        <p:blipFill>
          <a:blip r:embed="rId4"/>
          <a:stretch>
            <a:fillRect/>
          </a:stretch>
        </p:blipFill>
        <p:spPr>
          <a:xfrm>
            <a:off x="105633" y="1067957"/>
            <a:ext cx="12086367" cy="1196444"/>
          </a:xfrm>
          <a:prstGeom prst="rect">
            <a:avLst/>
          </a:prstGeom>
        </p:spPr>
      </p:pic>
      <p:pic>
        <p:nvPicPr>
          <p:cNvPr id="10" name="Picture 9" descr="A picture containing outdoor, person, smile, sunglasses&#10;&#10;Description automatically generated">
            <a:extLst>
              <a:ext uri="{FF2B5EF4-FFF2-40B4-BE49-F238E27FC236}">
                <a16:creationId xmlns:a16="http://schemas.microsoft.com/office/drawing/2014/main" id="{0ED93737-2ED4-12D7-EB9F-4A3AD55DD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8946" y="2699546"/>
            <a:ext cx="2198368" cy="2778874"/>
          </a:xfrm>
          <a:prstGeom prst="rect">
            <a:avLst/>
          </a:prstGeom>
        </p:spPr>
      </p:pic>
    </p:spTree>
    <p:extLst>
      <p:ext uri="{BB962C8B-B14F-4D97-AF65-F5344CB8AC3E}">
        <p14:creationId xmlns:p14="http://schemas.microsoft.com/office/powerpoint/2010/main" val="3973434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TotalTime>
  <Words>3114</Words>
  <Application>Microsoft Office PowerPoint</Application>
  <PresentationFormat>Widescreen</PresentationFormat>
  <Paragraphs>445</Paragraphs>
  <Slides>37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Cambria Math</vt:lpstr>
      <vt:lpstr>Franklin Gothic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Alexey-user</dc:creator>
  <cp:lastModifiedBy>Alexey Akimov</cp:lastModifiedBy>
  <cp:revision>64</cp:revision>
  <dcterms:created xsi:type="dcterms:W3CDTF">2021-12-20T14:51:30Z</dcterms:created>
  <dcterms:modified xsi:type="dcterms:W3CDTF">2023-06-08T16:44:27Z</dcterms:modified>
</cp:coreProperties>
</file>